
<file path=[Content_Types].xml><?xml version="1.0" encoding="utf-8"?>
<Types xmlns="http://schemas.openxmlformats.org/package/2006/content-types">
  <Default Extension="png" ContentType="image/png"/>
  <Default Extension="rels" ContentType="application/vnd.openxmlformats-package.relationships+xml"/>
  <Default Extension="jpeg" ContentType="image/jpeg"/>
  <Default Extension="xml" ContentType="application/xml"/>
  <Default Extension="gif" ContentType="image/gif"/>
  <Override PartName="/ppt/presentation.xml" ContentType="application/vnd.openxmlformats-officedocument.presentationml.presentation.main+xml"/>
  <Override PartName="/ppt/slides/slide36.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Masters/slideMaster2.xml" ContentType="application/vnd.openxmlformats-officedocument.presentationml.slideMaster+xml"/>
  <Override PartName="/ppt/handoutMasters/handoutMaster1.xml" ContentType="application/vnd.openxmlformats-officedocument.presentationml.handoutMaster+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9"/>
  </p:notesMasterIdLst>
  <p:handoutMasterIdLst>
    <p:handoutMasterId r:id="rId40"/>
  </p:handoutMasterIdLst>
  <p:sldIdLst>
    <p:sldId id="256" r:id="rId3"/>
    <p:sldId id="257" r:id="rId4"/>
    <p:sldId id="275" r:id="rId5"/>
    <p:sldId id="277" r:id="rId6"/>
    <p:sldId id="276" r:id="rId7"/>
    <p:sldId id="269" r:id="rId8"/>
    <p:sldId id="284" r:id="rId9"/>
    <p:sldId id="270" r:id="rId10"/>
    <p:sldId id="273" r:id="rId11"/>
    <p:sldId id="261" r:id="rId12"/>
    <p:sldId id="271" r:id="rId13"/>
    <p:sldId id="272" r:id="rId14"/>
    <p:sldId id="278" r:id="rId15"/>
    <p:sldId id="266" r:id="rId16"/>
    <p:sldId id="268" r:id="rId17"/>
    <p:sldId id="267" r:id="rId18"/>
    <p:sldId id="283" r:id="rId19"/>
    <p:sldId id="263" r:id="rId20"/>
    <p:sldId id="265" r:id="rId21"/>
    <p:sldId id="279" r:id="rId22"/>
    <p:sldId id="280" r:id="rId23"/>
    <p:sldId id="281" r:id="rId24"/>
    <p:sldId id="282" r:id="rId25"/>
    <p:sldId id="286" r:id="rId26"/>
    <p:sldId id="287" r:id="rId27"/>
    <p:sldId id="288" r:id="rId28"/>
    <p:sldId id="289" r:id="rId29"/>
    <p:sldId id="290" r:id="rId30"/>
    <p:sldId id="291" r:id="rId31"/>
    <p:sldId id="292" r:id="rId32"/>
    <p:sldId id="293" r:id="rId33"/>
    <p:sldId id="294" r:id="rId34"/>
    <p:sldId id="295" r:id="rId35"/>
    <p:sldId id="296" r:id="rId36"/>
    <p:sldId id="298" r:id="rId37"/>
    <p:sldId id="285" r:id="rId38"/>
  </p:sldIdLst>
  <p:sldSz cx="9144000" cy="6858000" type="screen4x3"/>
  <p:notesSz cx="4276725" cy="54864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10" y="-96"/>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47" Type="http://schemas.openxmlformats.org/officeDocument/2006/relationships/customXml" Target="../customXml/item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customXml" Target="../customXml/item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ustomXml" Target="../customXml/item2.xml"/><Relationship Id="rId20" Type="http://schemas.openxmlformats.org/officeDocument/2006/relationships/slide" Target="slides/slide18.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853283" cy="274561"/>
          </a:xfrm>
          <a:prstGeom prst="rect">
            <a:avLst/>
          </a:prstGeom>
        </p:spPr>
        <p:txBody>
          <a:bodyPr vert="horz" lIns="29050" tIns="14525" rIns="29050" bIns="14525" rtlCol="0"/>
          <a:lstStyle>
            <a:lvl1pPr algn="l">
              <a:defRPr sz="400"/>
            </a:lvl1pPr>
          </a:lstStyle>
          <a:p>
            <a:endParaRPr lang="en-US"/>
          </a:p>
        </p:txBody>
      </p:sp>
      <p:sp>
        <p:nvSpPr>
          <p:cNvPr id="3" name="Date Placeholder 2"/>
          <p:cNvSpPr>
            <a:spLocks noGrp="1"/>
          </p:cNvSpPr>
          <p:nvPr>
            <p:ph type="dt" sz="quarter" idx="1"/>
          </p:nvPr>
        </p:nvSpPr>
        <p:spPr>
          <a:xfrm>
            <a:off x="2422368" y="0"/>
            <a:ext cx="1853283" cy="274561"/>
          </a:xfrm>
          <a:prstGeom prst="rect">
            <a:avLst/>
          </a:prstGeom>
        </p:spPr>
        <p:txBody>
          <a:bodyPr vert="horz" lIns="29050" tIns="14525" rIns="29050" bIns="14525" rtlCol="0"/>
          <a:lstStyle>
            <a:lvl1pPr algn="r">
              <a:defRPr sz="400"/>
            </a:lvl1pPr>
          </a:lstStyle>
          <a:p>
            <a:fld id="{02D62028-6308-4C71-89E6-2C05CCB2DF87}" type="datetimeFigureOut">
              <a:rPr lang="en-US" smtClean="0"/>
              <a:pPr/>
              <a:t>20-Aug-20</a:t>
            </a:fld>
            <a:endParaRPr lang="en-US"/>
          </a:p>
        </p:txBody>
      </p:sp>
      <p:sp>
        <p:nvSpPr>
          <p:cNvPr id="4" name="Footer Placeholder 3"/>
          <p:cNvSpPr>
            <a:spLocks noGrp="1"/>
          </p:cNvSpPr>
          <p:nvPr>
            <p:ph type="ftr" sz="quarter" idx="2"/>
          </p:nvPr>
        </p:nvSpPr>
        <p:spPr>
          <a:xfrm>
            <a:off x="0" y="5211358"/>
            <a:ext cx="1853283" cy="274079"/>
          </a:xfrm>
          <a:prstGeom prst="rect">
            <a:avLst/>
          </a:prstGeom>
        </p:spPr>
        <p:txBody>
          <a:bodyPr vert="horz" lIns="29050" tIns="14525" rIns="29050" bIns="14525" rtlCol="0" anchor="b"/>
          <a:lstStyle>
            <a:lvl1pPr algn="l">
              <a:defRPr sz="400"/>
            </a:lvl1pPr>
          </a:lstStyle>
          <a:p>
            <a:endParaRPr lang="en-US"/>
          </a:p>
        </p:txBody>
      </p:sp>
      <p:sp>
        <p:nvSpPr>
          <p:cNvPr id="5" name="Slide Number Placeholder 4"/>
          <p:cNvSpPr>
            <a:spLocks noGrp="1"/>
          </p:cNvSpPr>
          <p:nvPr>
            <p:ph type="sldNum" sz="quarter" idx="3"/>
          </p:nvPr>
        </p:nvSpPr>
        <p:spPr>
          <a:xfrm>
            <a:off x="2422368" y="5211358"/>
            <a:ext cx="1853283" cy="274079"/>
          </a:xfrm>
          <a:prstGeom prst="rect">
            <a:avLst/>
          </a:prstGeom>
        </p:spPr>
        <p:txBody>
          <a:bodyPr vert="horz" lIns="29050" tIns="14525" rIns="29050" bIns="14525" rtlCol="0" anchor="b"/>
          <a:lstStyle>
            <a:lvl1pPr algn="r">
              <a:defRPr sz="400"/>
            </a:lvl1pPr>
          </a:lstStyle>
          <a:p>
            <a:fld id="{FFD3C353-584A-4DA4-88D1-30A8A0B6609C}"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853247" cy="274320"/>
          </a:xfrm>
          <a:prstGeom prst="rect">
            <a:avLst/>
          </a:prstGeom>
        </p:spPr>
        <p:txBody>
          <a:bodyPr vert="horz" lIns="55783" tIns="27892" rIns="55783" bIns="27892" rtlCol="0"/>
          <a:lstStyle>
            <a:lvl1pPr algn="l">
              <a:defRPr sz="700"/>
            </a:lvl1pPr>
          </a:lstStyle>
          <a:p>
            <a:endParaRPr lang="en-US"/>
          </a:p>
        </p:txBody>
      </p:sp>
      <p:sp>
        <p:nvSpPr>
          <p:cNvPr id="3" name="Date Placeholder 2"/>
          <p:cNvSpPr>
            <a:spLocks noGrp="1"/>
          </p:cNvSpPr>
          <p:nvPr>
            <p:ph type="dt" idx="1"/>
          </p:nvPr>
        </p:nvSpPr>
        <p:spPr>
          <a:xfrm>
            <a:off x="2422488" y="0"/>
            <a:ext cx="1853247" cy="274320"/>
          </a:xfrm>
          <a:prstGeom prst="rect">
            <a:avLst/>
          </a:prstGeom>
        </p:spPr>
        <p:txBody>
          <a:bodyPr vert="horz" lIns="55783" tIns="27892" rIns="55783" bIns="27892" rtlCol="0"/>
          <a:lstStyle>
            <a:lvl1pPr algn="r">
              <a:defRPr sz="700"/>
            </a:lvl1pPr>
          </a:lstStyle>
          <a:p>
            <a:fld id="{F3DC7D04-C27A-4FA1-AD2F-0BA3524B1296}" type="datetimeFigureOut">
              <a:rPr lang="en-US" smtClean="0"/>
              <a:pPr/>
              <a:t>20-Aug-20</a:t>
            </a:fld>
            <a:endParaRPr lang="en-US"/>
          </a:p>
        </p:txBody>
      </p:sp>
      <p:sp>
        <p:nvSpPr>
          <p:cNvPr id="4" name="Slide Image Placeholder 3"/>
          <p:cNvSpPr>
            <a:spLocks noGrp="1" noRot="1" noChangeAspect="1"/>
          </p:cNvSpPr>
          <p:nvPr>
            <p:ph type="sldImg" idx="2"/>
          </p:nvPr>
        </p:nvSpPr>
        <p:spPr>
          <a:xfrm>
            <a:off x="766763" y="411163"/>
            <a:ext cx="2743200" cy="2057400"/>
          </a:xfrm>
          <a:prstGeom prst="rect">
            <a:avLst/>
          </a:prstGeom>
          <a:noFill/>
          <a:ln w="12700">
            <a:solidFill>
              <a:prstClr val="black"/>
            </a:solidFill>
          </a:ln>
        </p:spPr>
        <p:txBody>
          <a:bodyPr vert="horz" lIns="55783" tIns="27892" rIns="55783" bIns="27892" rtlCol="0" anchor="ctr"/>
          <a:lstStyle/>
          <a:p>
            <a:endParaRPr lang="en-US"/>
          </a:p>
        </p:txBody>
      </p:sp>
      <p:sp>
        <p:nvSpPr>
          <p:cNvPr id="5" name="Notes Placeholder 4"/>
          <p:cNvSpPr>
            <a:spLocks noGrp="1"/>
          </p:cNvSpPr>
          <p:nvPr>
            <p:ph type="body" sz="quarter" idx="3"/>
          </p:nvPr>
        </p:nvSpPr>
        <p:spPr>
          <a:xfrm>
            <a:off x="427673" y="2606040"/>
            <a:ext cx="3421380" cy="2468880"/>
          </a:xfrm>
          <a:prstGeom prst="rect">
            <a:avLst/>
          </a:prstGeom>
        </p:spPr>
        <p:txBody>
          <a:bodyPr vert="horz" lIns="55783" tIns="27892" rIns="55783" bIns="2789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5211128"/>
            <a:ext cx="1853247" cy="274320"/>
          </a:xfrm>
          <a:prstGeom prst="rect">
            <a:avLst/>
          </a:prstGeom>
        </p:spPr>
        <p:txBody>
          <a:bodyPr vert="horz" lIns="55783" tIns="27892" rIns="55783" bIns="27892" rtlCol="0" anchor="b"/>
          <a:lstStyle>
            <a:lvl1pPr algn="l">
              <a:defRPr sz="700"/>
            </a:lvl1pPr>
          </a:lstStyle>
          <a:p>
            <a:endParaRPr lang="en-US"/>
          </a:p>
        </p:txBody>
      </p:sp>
      <p:sp>
        <p:nvSpPr>
          <p:cNvPr id="7" name="Slide Number Placeholder 6"/>
          <p:cNvSpPr>
            <a:spLocks noGrp="1"/>
          </p:cNvSpPr>
          <p:nvPr>
            <p:ph type="sldNum" sz="quarter" idx="5"/>
          </p:nvPr>
        </p:nvSpPr>
        <p:spPr>
          <a:xfrm>
            <a:off x="2422488" y="5211128"/>
            <a:ext cx="1853247" cy="274320"/>
          </a:xfrm>
          <a:prstGeom prst="rect">
            <a:avLst/>
          </a:prstGeom>
        </p:spPr>
        <p:txBody>
          <a:bodyPr vert="horz" lIns="55783" tIns="27892" rIns="55783" bIns="27892" rtlCol="0" anchor="b"/>
          <a:lstStyle>
            <a:lvl1pPr algn="r">
              <a:defRPr sz="700"/>
            </a:lvl1pPr>
          </a:lstStyle>
          <a:p>
            <a:fld id="{F676D871-924A-437A-A0CA-371FD1900BE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032416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xmlns="" val="96291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xmlns="" val="129688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xmlns="" val="2987035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xmlns="" val="1792374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xmlns="" val="3962857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6778"/>
            <a:ext cx="9144000" cy="1069514"/>
          </a:xfrm>
          <a:prstGeom prst="rect">
            <a:avLst/>
          </a:prstGeom>
        </p:spPr>
        <p:txBody>
          <a:bodyPr anchor="ctr"/>
          <a:lstStyle>
            <a:lvl1pPr>
              <a:defRPr b="1" baseline="0">
                <a:solidFill>
                  <a:schemeClr val="tx1">
                    <a:lumMod val="75000"/>
                    <a:lumOff val="25000"/>
                  </a:schemeClr>
                </a:solidFill>
                <a:latin typeface="Arial" pitchFamily="34" charset="0"/>
                <a:cs typeface="Arial" pitchFamily="34" charset="0"/>
              </a:defRPr>
            </a:lvl1pPr>
          </a:lstStyle>
          <a:p>
            <a:r>
              <a:rPr lang="en-US" altLang="ko-KR" dirty="0" smtClean="0"/>
              <a:t> Click to add title</a:t>
            </a:r>
            <a:endParaRPr lang="ko-KR" altLang="en-US" dirty="0"/>
          </a:p>
        </p:txBody>
      </p:sp>
      <p:sp>
        <p:nvSpPr>
          <p:cNvPr id="3" name="Content Placeholder 2"/>
          <p:cNvSpPr>
            <a:spLocks noGrp="1"/>
          </p:cNvSpPr>
          <p:nvPr>
            <p:ph idx="1"/>
          </p:nvPr>
        </p:nvSpPr>
        <p:spPr>
          <a:xfrm>
            <a:off x="457200" y="1600201"/>
            <a:ext cx="8229600" cy="460648"/>
          </a:xfrm>
          <a:prstGeom prst="rect">
            <a:avLst/>
          </a:prstGeom>
        </p:spPr>
        <p:txBody>
          <a:bodyPr anchor="ctr"/>
          <a:lstStyle>
            <a:lvl1pPr marL="0" indent="0">
              <a:buNone/>
              <a:defRPr sz="2000">
                <a:solidFill>
                  <a:schemeClr val="tx1">
                    <a:lumMod val="75000"/>
                    <a:lumOff val="25000"/>
                  </a:schemeClr>
                </a:solidFill>
              </a:defRPr>
            </a:lvl1pPr>
          </a:lstStyle>
          <a:p>
            <a:pPr lvl="0"/>
            <a:r>
              <a:rPr lang="en-US" altLang="ko-KR" dirty="0" smtClean="0"/>
              <a:t>Click to edit Master text styles</a:t>
            </a:r>
          </a:p>
        </p:txBody>
      </p:sp>
      <p:sp>
        <p:nvSpPr>
          <p:cNvPr id="4" name="Content Placeholder 2"/>
          <p:cNvSpPr>
            <a:spLocks noGrp="1"/>
          </p:cNvSpPr>
          <p:nvPr>
            <p:ph idx="10"/>
          </p:nvPr>
        </p:nvSpPr>
        <p:spPr>
          <a:xfrm>
            <a:off x="467544" y="2276872"/>
            <a:ext cx="8229600" cy="3600400"/>
          </a:xfrm>
          <a:prstGeom prst="rect">
            <a:avLst/>
          </a:prstGeom>
        </p:spPr>
        <p:txBody>
          <a:bodyPr lIns="396000" anchor="t"/>
          <a:lstStyle>
            <a:lvl1pPr marL="0" indent="0">
              <a:buNone/>
              <a:defRPr sz="1400">
                <a:solidFill>
                  <a:schemeClr val="tx1">
                    <a:lumMod val="75000"/>
                    <a:lumOff val="25000"/>
                  </a:schemeClr>
                </a:solidFill>
              </a:defRPr>
            </a:lvl1pPr>
          </a:lstStyle>
          <a:p>
            <a:pPr lvl="0"/>
            <a:r>
              <a:rPr lang="en-US" altLang="ko-KR" dirty="0" smtClean="0"/>
              <a:t>Click to edit Master text styles</a:t>
            </a:r>
          </a:p>
        </p:txBody>
      </p:sp>
    </p:spTree>
    <p:extLst>
      <p:ext uri="{BB962C8B-B14F-4D97-AF65-F5344CB8AC3E}">
        <p14:creationId xmlns:p14="http://schemas.microsoft.com/office/powerpoint/2010/main" xmlns="" val="3694015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1069514"/>
          </a:xfrm>
          <a:prstGeom prst="rect">
            <a:avLst/>
          </a:prstGeom>
        </p:spPr>
        <p:txBody>
          <a:bodyPr anchor="ctr"/>
          <a:lstStyle>
            <a:lvl1pPr>
              <a:defRPr b="1" baseline="0">
                <a:solidFill>
                  <a:schemeClr val="tx1">
                    <a:lumMod val="75000"/>
                    <a:lumOff val="25000"/>
                  </a:schemeClr>
                </a:solidFill>
                <a:latin typeface="Arial" pitchFamily="34" charset="0"/>
                <a:cs typeface="Arial" pitchFamily="34" charset="0"/>
              </a:defRPr>
            </a:lvl1pPr>
          </a:lstStyle>
          <a:p>
            <a:r>
              <a:rPr lang="en-US" altLang="ko-KR" dirty="0" smtClean="0"/>
              <a:t> Click to add title</a:t>
            </a:r>
            <a:endParaRPr lang="ko-KR" altLang="en-US" dirty="0"/>
          </a:p>
        </p:txBody>
      </p:sp>
      <p:sp>
        <p:nvSpPr>
          <p:cNvPr id="4" name="Content Placeholder 2"/>
          <p:cNvSpPr>
            <a:spLocks noGrp="1"/>
          </p:cNvSpPr>
          <p:nvPr>
            <p:ph idx="1"/>
          </p:nvPr>
        </p:nvSpPr>
        <p:spPr>
          <a:xfrm>
            <a:off x="2123728" y="1268760"/>
            <a:ext cx="6563072" cy="460648"/>
          </a:xfrm>
          <a:prstGeom prst="rect">
            <a:avLst/>
          </a:prstGeom>
        </p:spPr>
        <p:txBody>
          <a:bodyPr anchor="ctr"/>
          <a:lstStyle>
            <a:lvl1pPr marL="0" indent="0">
              <a:buNone/>
              <a:defRPr sz="2000">
                <a:solidFill>
                  <a:schemeClr val="tx1">
                    <a:lumMod val="75000"/>
                    <a:lumOff val="25000"/>
                  </a:schemeClr>
                </a:solidFill>
              </a:defRPr>
            </a:lvl1pPr>
          </a:lstStyle>
          <a:p>
            <a:pPr lvl="0"/>
            <a:r>
              <a:rPr lang="en-US" altLang="ko-KR" dirty="0" smtClean="0"/>
              <a:t>Click to edit Master text styles</a:t>
            </a:r>
          </a:p>
        </p:txBody>
      </p:sp>
      <p:sp>
        <p:nvSpPr>
          <p:cNvPr id="5" name="Content Placeholder 2"/>
          <p:cNvSpPr>
            <a:spLocks noGrp="1"/>
          </p:cNvSpPr>
          <p:nvPr>
            <p:ph idx="10"/>
          </p:nvPr>
        </p:nvSpPr>
        <p:spPr>
          <a:xfrm>
            <a:off x="2134072" y="1844824"/>
            <a:ext cx="6563072" cy="4147865"/>
          </a:xfrm>
          <a:prstGeom prst="rect">
            <a:avLst/>
          </a:prstGeom>
        </p:spPr>
        <p:txBody>
          <a:bodyPr lIns="396000" anchor="t"/>
          <a:lstStyle>
            <a:lvl1pPr marL="0" indent="0">
              <a:buNone/>
              <a:defRPr sz="1400">
                <a:solidFill>
                  <a:schemeClr val="tx1">
                    <a:lumMod val="75000"/>
                    <a:lumOff val="25000"/>
                  </a:schemeClr>
                </a:solidFill>
              </a:defRPr>
            </a:lvl1pPr>
          </a:lstStyle>
          <a:p>
            <a:pPr lvl="0"/>
            <a:r>
              <a:rPr lang="en-US" altLang="ko-KR" dirty="0" smtClean="0"/>
              <a:t>Click to edit Master text styles</a:t>
            </a:r>
          </a:p>
        </p:txBody>
      </p:sp>
    </p:spTree>
    <p:extLst>
      <p:ext uri="{BB962C8B-B14F-4D97-AF65-F5344CB8AC3E}">
        <p14:creationId xmlns:p14="http://schemas.microsoft.com/office/powerpoint/2010/main" xmlns="" val="2326818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xmlns="" val="1656086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xmlns="" val="924286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xmlns="" val="3277933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xmlns="" val="778790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xmlns="" val="2919811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xmlns="" val="18181198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37338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Lst>
  <p:hf hdr="0" dt="0"/>
  <p:txStyles>
    <p:titleStyle>
      <a:lvl1pPr algn="l" defTabSz="914400" rtl="0" eaLnBrk="1" latinLnBrk="1" hangingPunct="1">
        <a:spcBef>
          <a:spcPct val="0"/>
        </a:spcBef>
        <a:buNone/>
        <a:defRPr sz="40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2F0832-F084-422D-97D1-AF848F4F2C34}" type="slidenum">
              <a:rPr lang="en-US" smtClean="0"/>
              <a:pPr/>
              <a:t>‹#›</a:t>
            </a:fld>
            <a:endParaRPr lang="en-US"/>
          </a:p>
        </p:txBody>
      </p:sp>
    </p:spTree>
    <p:extLst>
      <p:ext uri="{BB962C8B-B14F-4D97-AF65-F5344CB8AC3E}">
        <p14:creationId xmlns:p14="http://schemas.microsoft.com/office/powerpoint/2010/main" xmlns="" val="328635735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free-powerpoint-templates-design.com/free-powerpoint-templates-desig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65376" y="3810000"/>
            <a:ext cx="5626224" cy="584775"/>
          </a:xfrm>
          <a:prstGeom prst="rect">
            <a:avLst/>
          </a:prstGeom>
          <a:noFill/>
        </p:spPr>
        <p:txBody>
          <a:bodyPr wrap="square">
            <a:spAutoFit/>
          </a:bodyPr>
          <a:lstStyle/>
          <a:p>
            <a:pPr algn="r">
              <a:defRPr/>
            </a:pPr>
            <a:r>
              <a:rPr lang="en-US" altLang="ko-KR" sz="3200" b="1" dirty="0" smtClean="0">
                <a:latin typeface="Arial" pitchFamily="34" charset="0"/>
                <a:ea typeface="맑은 고딕" pitchFamily="50" charset="-127"/>
                <a:cs typeface="Arial" pitchFamily="34" charset="0"/>
              </a:rPr>
              <a:t>PN Diode and Transistor</a:t>
            </a:r>
          </a:p>
        </p:txBody>
      </p:sp>
      <p:sp>
        <p:nvSpPr>
          <p:cNvPr id="5" name="TextBox 1"/>
          <p:cNvSpPr txBox="1">
            <a:spLocks noChangeArrowheads="1"/>
          </p:cNvSpPr>
          <p:nvPr/>
        </p:nvSpPr>
        <p:spPr bwMode="auto">
          <a:xfrm>
            <a:off x="2590800" y="2564904"/>
            <a:ext cx="6193160" cy="923330"/>
          </a:xfrm>
          <a:prstGeom prst="rect">
            <a:avLst/>
          </a:prstGeom>
          <a:noFill/>
          <a:ln w="9525">
            <a:noFill/>
            <a:miter lim="800000"/>
            <a:headEnd/>
            <a:tailEnd/>
          </a:ln>
        </p:spPr>
        <p:txBody>
          <a:bodyPr wrap="square">
            <a:spAutoFit/>
          </a:bodyPr>
          <a:lstStyle/>
          <a:p>
            <a:pPr algn="r"/>
            <a:r>
              <a:rPr lang="en-US" altLang="ko-KR" sz="5400" b="1" dirty="0" smtClean="0">
                <a:latin typeface="Arial" pitchFamily="34" charset="0"/>
                <a:ea typeface="맑은 고딕" pitchFamily="50" charset="-127"/>
                <a:cs typeface="Arial" pitchFamily="34" charset="0"/>
              </a:rPr>
              <a:t>Unit 1</a:t>
            </a:r>
          </a:p>
        </p:txBody>
      </p:sp>
      <p:sp>
        <p:nvSpPr>
          <p:cNvPr id="7" name="TextBox 6">
            <a:hlinkClick r:id="rId2"/>
          </p:cNvPr>
          <p:cNvSpPr txBox="1"/>
          <p:nvPr/>
        </p:nvSpPr>
        <p:spPr>
          <a:xfrm>
            <a:off x="0" y="5602069"/>
            <a:ext cx="9144000" cy="646331"/>
          </a:xfrm>
          <a:prstGeom prst="rect">
            <a:avLst/>
          </a:prstGeom>
          <a:noFill/>
        </p:spPr>
        <p:txBody>
          <a:bodyPr wrap="square" rtlCol="0">
            <a:spAutoFit/>
          </a:bodyPr>
          <a:lstStyle/>
          <a:p>
            <a:pPr algn="ctr"/>
            <a:r>
              <a:rPr lang="en-US" altLang="ko-KR" sz="3600" b="1" dirty="0" smtClean="0">
                <a:solidFill>
                  <a:srgbClr val="C00000"/>
                </a:solidFill>
                <a:latin typeface="Arial" pitchFamily="34" charset="0"/>
                <a:cs typeface="Arial" pitchFamily="34" charset="0"/>
              </a:rPr>
              <a:t>Electronics Engineering Department</a:t>
            </a:r>
            <a:endParaRPr lang="ko-KR" altLang="en-US" sz="3600" b="1" dirty="0">
              <a:solidFill>
                <a:srgbClr val="C00000"/>
              </a:solidFill>
              <a:latin typeface="Arial" pitchFamily="34" charset="0"/>
              <a:cs typeface="Arial" pitchFamily="34" charset="0"/>
            </a:endParaRPr>
          </a:p>
        </p:txBody>
      </p:sp>
      <p:pic>
        <p:nvPicPr>
          <p:cNvPr id="1026" name="Picture 2" descr="C:\Users\MDC-1901\Desktop\1200px-NIT_Surat_Logo.svg.png"/>
          <p:cNvPicPr>
            <a:picLocks noChangeAspect="1" noChangeArrowheads="1"/>
          </p:cNvPicPr>
          <p:nvPr/>
        </p:nvPicPr>
        <p:blipFill>
          <a:blip r:embed="rId3" cstate="print"/>
          <a:srcRect/>
          <a:stretch>
            <a:fillRect/>
          </a:stretch>
        </p:blipFill>
        <p:spPr bwMode="auto">
          <a:xfrm>
            <a:off x="7537450" y="76200"/>
            <a:ext cx="1530350" cy="1469136"/>
          </a:xfrm>
          <a:prstGeom prst="rect">
            <a:avLst/>
          </a:prstGeom>
          <a:noFill/>
        </p:spPr>
      </p:pic>
      <p:sp>
        <p:nvSpPr>
          <p:cNvPr id="8" name="TextBox 7">
            <a:hlinkClick r:id="rId2"/>
          </p:cNvPr>
          <p:cNvSpPr txBox="1"/>
          <p:nvPr/>
        </p:nvSpPr>
        <p:spPr>
          <a:xfrm>
            <a:off x="152400" y="228600"/>
            <a:ext cx="2590800" cy="1138773"/>
          </a:xfrm>
          <a:prstGeom prst="rect">
            <a:avLst/>
          </a:prstGeom>
          <a:noFill/>
        </p:spPr>
        <p:txBody>
          <a:bodyPr wrap="square" rtlCol="0">
            <a:spAutoFit/>
          </a:bodyPr>
          <a:lstStyle/>
          <a:p>
            <a:pPr algn="ctr"/>
            <a:r>
              <a:rPr lang="en-US" altLang="ko-KR" sz="6800" b="1" dirty="0" smtClean="0">
                <a:solidFill>
                  <a:srgbClr val="C00000"/>
                </a:solidFill>
                <a:latin typeface="Arial" pitchFamily="34" charset="0"/>
                <a:cs typeface="Arial" pitchFamily="34" charset="0"/>
              </a:rPr>
              <a:t>DELD</a:t>
            </a:r>
            <a:endParaRPr lang="ko-KR" altLang="en-US" sz="6800" b="1" dirty="0">
              <a:solidFill>
                <a:srgbClr val="C00000"/>
              </a:solidFill>
              <a:latin typeface="Arial" pitchFamily="34" charset="0"/>
              <a:cs typeface="Arial" pitchFamily="34" charset="0"/>
            </a:endParaRPr>
          </a:p>
        </p:txBody>
      </p:sp>
    </p:spTree>
    <p:extLst>
      <p:ext uri="{BB962C8B-B14F-4D97-AF65-F5344CB8AC3E}">
        <p14:creationId xmlns:p14="http://schemas.microsoft.com/office/powerpoint/2010/main" xmlns="" val="19412217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Diode Equation</a:t>
            </a:r>
            <a:endParaRPr lang="en-US" dirty="0"/>
          </a:p>
        </p:txBody>
      </p:sp>
      <p:sp>
        <p:nvSpPr>
          <p:cNvPr id="3" name="Content Placeholder 2"/>
          <p:cNvSpPr>
            <a:spLocks noGrp="1"/>
          </p:cNvSpPr>
          <p:nvPr>
            <p:ph idx="1"/>
          </p:nvPr>
        </p:nvSpPr>
        <p:spPr/>
        <p:txBody>
          <a:bodyPr/>
          <a:lstStyle/>
          <a:p>
            <a:endParaRPr lang="en-US" dirty="0"/>
          </a:p>
        </p:txBody>
      </p:sp>
      <p:sp>
        <p:nvSpPr>
          <p:cNvPr id="4" name="Content Placeholder 3"/>
          <p:cNvSpPr>
            <a:spLocks noGrp="1"/>
          </p:cNvSpPr>
          <p:nvPr>
            <p:ph idx="10"/>
          </p:nvPr>
        </p:nvSpPr>
        <p:spPr>
          <a:xfrm>
            <a:off x="76200" y="3048000"/>
            <a:ext cx="8915400" cy="2514600"/>
          </a:xfrm>
        </p:spPr>
        <p:txBody>
          <a:bodyPr/>
          <a:lstStyle/>
          <a:p>
            <a:pPr algn="just">
              <a:buFont typeface="Wingdings" pitchFamily="2" charset="2"/>
              <a:buChar char="q"/>
            </a:pPr>
            <a:r>
              <a:rPr lang="en-US" sz="2400" dirty="0" smtClean="0"/>
              <a:t>  </a:t>
            </a:r>
            <a:r>
              <a:rPr lang="en-US" sz="2700" dirty="0" smtClean="0"/>
              <a:t>Is – Reverse Saturation Current</a:t>
            </a:r>
          </a:p>
          <a:p>
            <a:pPr algn="just">
              <a:buFont typeface="Wingdings" pitchFamily="2" charset="2"/>
              <a:buChar char="q"/>
            </a:pPr>
            <a:r>
              <a:rPr lang="en-US" sz="2700" dirty="0" smtClean="0"/>
              <a:t> </a:t>
            </a:r>
            <a:r>
              <a:rPr lang="en-US" sz="2700" dirty="0" err="1" smtClean="0"/>
              <a:t>Vd</a:t>
            </a:r>
            <a:r>
              <a:rPr lang="en-US" sz="2700" dirty="0" smtClean="0"/>
              <a:t> is the applied Forward  Biased voltage</a:t>
            </a:r>
          </a:p>
          <a:p>
            <a:pPr algn="just">
              <a:buFont typeface="Wingdings" pitchFamily="2" charset="2"/>
              <a:buChar char="q"/>
            </a:pPr>
            <a:r>
              <a:rPr lang="en-US" sz="2700" dirty="0" smtClean="0"/>
              <a:t> n – Ideality Factor (if not mentioned, assume as 1)</a:t>
            </a:r>
          </a:p>
          <a:p>
            <a:pPr algn="just">
              <a:buFont typeface="Wingdings" pitchFamily="2" charset="2"/>
              <a:buChar char="q"/>
            </a:pPr>
            <a:r>
              <a:rPr lang="en-US" sz="2700" dirty="0" smtClean="0"/>
              <a:t> </a:t>
            </a:r>
            <a:r>
              <a:rPr lang="en-US" sz="2700" dirty="0" err="1" smtClean="0"/>
              <a:t>Vt</a:t>
            </a:r>
            <a:r>
              <a:rPr lang="en-US" sz="2700" dirty="0" smtClean="0"/>
              <a:t> – Thermal voltage (25 </a:t>
            </a:r>
            <a:r>
              <a:rPr lang="en-US" sz="2700" dirty="0" err="1" smtClean="0"/>
              <a:t>milli</a:t>
            </a:r>
            <a:r>
              <a:rPr lang="en-US" sz="2700" dirty="0" smtClean="0"/>
              <a:t> volts at room         temperature: 27 degrees/300 degree K)</a:t>
            </a:r>
          </a:p>
          <a:p>
            <a:pPr algn="just"/>
            <a:endParaRPr lang="en-US" sz="2400" dirty="0"/>
          </a:p>
        </p:txBody>
      </p:sp>
      <p:pic>
        <p:nvPicPr>
          <p:cNvPr id="5" name="Picture 2"/>
          <p:cNvPicPr>
            <a:picLocks noChangeAspect="1" noChangeArrowheads="1"/>
          </p:cNvPicPr>
          <p:nvPr/>
        </p:nvPicPr>
        <p:blipFill>
          <a:blip r:embed="rId2"/>
          <a:srcRect l="25609" t="22798" r="29735" b="56660"/>
          <a:stretch>
            <a:fillRect/>
          </a:stretch>
        </p:blipFill>
        <p:spPr bwMode="auto">
          <a:xfrm>
            <a:off x="2286000" y="1371600"/>
            <a:ext cx="4419600" cy="114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Reverse Bias</a:t>
            </a:r>
            <a:endParaRPr lang="en-US" dirty="0"/>
          </a:p>
        </p:txBody>
      </p:sp>
      <p:sp>
        <p:nvSpPr>
          <p:cNvPr id="4" name="Content Placeholder 3"/>
          <p:cNvSpPr>
            <a:spLocks noGrp="1"/>
          </p:cNvSpPr>
          <p:nvPr>
            <p:ph idx="10"/>
          </p:nvPr>
        </p:nvSpPr>
        <p:spPr>
          <a:xfrm>
            <a:off x="0" y="1124000"/>
            <a:ext cx="9144000" cy="3600400"/>
          </a:xfrm>
        </p:spPr>
        <p:txBody>
          <a:bodyPr/>
          <a:lstStyle/>
          <a:p>
            <a:pPr algn="just">
              <a:buFont typeface="Wingdings" pitchFamily="2" charset="2"/>
              <a:buChar char="q"/>
            </a:pPr>
            <a:r>
              <a:rPr lang="en-US" sz="1800" dirty="0" smtClean="0"/>
              <a:t> Positive terminal of the battery is connected to N – side and Negative terminal of the battery is connected to P – Side</a:t>
            </a:r>
          </a:p>
          <a:p>
            <a:pPr algn="just">
              <a:buFont typeface="Wingdings" pitchFamily="2" charset="2"/>
              <a:buChar char="q"/>
            </a:pPr>
            <a:r>
              <a:rPr lang="en-US" sz="1800" dirty="0" smtClean="0"/>
              <a:t> The free electrons and the free holes are attracted back towards both the       battery terminals</a:t>
            </a:r>
          </a:p>
          <a:p>
            <a:pPr algn="just">
              <a:buFont typeface="Wingdings" pitchFamily="2" charset="2"/>
              <a:buChar char="q"/>
            </a:pPr>
            <a:r>
              <a:rPr lang="en-US" sz="1800" dirty="0" smtClean="0"/>
              <a:t> The charge carriers move away from the depletion layer</a:t>
            </a:r>
          </a:p>
          <a:p>
            <a:pPr algn="just">
              <a:buFont typeface="Wingdings" pitchFamily="2" charset="2"/>
              <a:buChar char="q"/>
            </a:pPr>
            <a:r>
              <a:rPr lang="en-US" sz="1800" dirty="0" smtClean="0"/>
              <a:t> Width of depletion layer increases</a:t>
            </a:r>
          </a:p>
          <a:p>
            <a:pPr algn="just">
              <a:buFont typeface="Wingdings" pitchFamily="2" charset="2"/>
              <a:buChar char="q"/>
            </a:pPr>
            <a:r>
              <a:rPr lang="en-US" sz="1800" dirty="0" smtClean="0"/>
              <a:t> No current flows and the diode acts as an open circuit</a:t>
            </a:r>
            <a:endParaRPr lang="en-US" sz="1800" dirty="0"/>
          </a:p>
        </p:txBody>
      </p:sp>
      <p:pic>
        <p:nvPicPr>
          <p:cNvPr id="10243" name="Picture 3"/>
          <p:cNvPicPr>
            <a:picLocks noChangeAspect="1" noChangeArrowheads="1"/>
          </p:cNvPicPr>
          <p:nvPr/>
        </p:nvPicPr>
        <p:blipFill>
          <a:blip r:embed="rId2"/>
          <a:srcRect l="25403" t="27083" r="8419" b="14583"/>
          <a:stretch>
            <a:fillRect/>
          </a:stretch>
        </p:blipFill>
        <p:spPr bwMode="auto">
          <a:xfrm>
            <a:off x="1371600" y="3379099"/>
            <a:ext cx="6866164" cy="34027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Breakdown Voltage</a:t>
            </a:r>
            <a:endParaRPr lang="en-US" dirty="0"/>
          </a:p>
        </p:txBody>
      </p:sp>
      <p:sp>
        <p:nvSpPr>
          <p:cNvPr id="3" name="Content Placeholder 2"/>
          <p:cNvSpPr>
            <a:spLocks noGrp="1"/>
          </p:cNvSpPr>
          <p:nvPr>
            <p:ph idx="1"/>
          </p:nvPr>
        </p:nvSpPr>
        <p:spPr/>
        <p:txBody>
          <a:bodyPr/>
          <a:lstStyle/>
          <a:p>
            <a:endParaRPr lang="en-US" dirty="0"/>
          </a:p>
        </p:txBody>
      </p:sp>
      <p:sp>
        <p:nvSpPr>
          <p:cNvPr id="4" name="Content Placeholder 3"/>
          <p:cNvSpPr>
            <a:spLocks noGrp="1"/>
          </p:cNvSpPr>
          <p:nvPr>
            <p:ph idx="10"/>
          </p:nvPr>
        </p:nvSpPr>
        <p:spPr>
          <a:xfrm>
            <a:off x="-152400" y="5010200"/>
            <a:ext cx="9220200" cy="1695400"/>
          </a:xfrm>
        </p:spPr>
        <p:txBody>
          <a:bodyPr/>
          <a:lstStyle/>
          <a:p>
            <a:pPr algn="just">
              <a:buFont typeface="Wingdings" pitchFamily="2" charset="2"/>
              <a:buChar char="q"/>
            </a:pPr>
            <a:r>
              <a:rPr lang="en-US" sz="1800" dirty="0" smtClean="0"/>
              <a:t> Go on increasing the reverse bias. At certain voltage, The current increases at a very rapid rate in a direction opposite to that of the positive voltage region.</a:t>
            </a:r>
          </a:p>
          <a:p>
            <a:pPr algn="just">
              <a:buFont typeface="Wingdings" pitchFamily="2" charset="2"/>
              <a:buChar char="q"/>
            </a:pPr>
            <a:r>
              <a:rPr lang="en-US" sz="1800" dirty="0" smtClean="0"/>
              <a:t>  The reverse-bias potential that results in this dramatic change in characteristics is called the </a:t>
            </a:r>
            <a:r>
              <a:rPr lang="en-US" sz="1800" b="1" dirty="0" smtClean="0"/>
              <a:t>Breakdown Voltage</a:t>
            </a:r>
            <a:r>
              <a:rPr lang="en-US" sz="1800" i="1" dirty="0" smtClean="0"/>
              <a:t>.</a:t>
            </a:r>
            <a:endParaRPr lang="en-US" sz="1800" dirty="0" smtClean="0"/>
          </a:p>
          <a:p>
            <a:pPr algn="just">
              <a:buFont typeface="Wingdings" pitchFamily="2" charset="2"/>
              <a:buChar char="q"/>
            </a:pPr>
            <a:endParaRPr lang="en-US" sz="1800" dirty="0" smtClean="0"/>
          </a:p>
        </p:txBody>
      </p:sp>
      <p:pic>
        <p:nvPicPr>
          <p:cNvPr id="5" name="Picture 3"/>
          <p:cNvPicPr>
            <a:picLocks noChangeAspect="1" noChangeArrowheads="1"/>
          </p:cNvPicPr>
          <p:nvPr/>
        </p:nvPicPr>
        <p:blipFill>
          <a:blip r:embed="rId2"/>
          <a:srcRect l="42972" t="16667" r="14861" b="8333"/>
          <a:stretch>
            <a:fillRect/>
          </a:stretch>
        </p:blipFill>
        <p:spPr bwMode="auto">
          <a:xfrm>
            <a:off x="2743200" y="1143000"/>
            <a:ext cx="3657600" cy="3657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Diode Characteristics</a:t>
            </a:r>
            <a:endParaRPr lang="en-US" dirty="0"/>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0"/>
          </p:nvPr>
        </p:nvSpPr>
        <p:spPr/>
        <p:txBody>
          <a:bodyPr/>
          <a:lstStyle/>
          <a:p>
            <a:endParaRPr lang="en-US"/>
          </a:p>
        </p:txBody>
      </p:sp>
      <p:pic>
        <p:nvPicPr>
          <p:cNvPr id="36866" name="Picture 2" descr="https://learnabout-electronics.org/Semiconductors/images/diode-IV.gif"/>
          <p:cNvPicPr>
            <a:picLocks noChangeAspect="1" noChangeArrowheads="1"/>
          </p:cNvPicPr>
          <p:nvPr/>
        </p:nvPicPr>
        <p:blipFill>
          <a:blip r:embed="rId2"/>
          <a:srcRect/>
          <a:stretch>
            <a:fillRect/>
          </a:stretch>
        </p:blipFill>
        <p:spPr bwMode="auto">
          <a:xfrm>
            <a:off x="990600" y="1143000"/>
            <a:ext cx="7391400" cy="554355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Equivalent Circuits</a:t>
            </a:r>
            <a:endParaRPr lang="en-US" dirty="0"/>
          </a:p>
        </p:txBody>
      </p:sp>
      <p:sp>
        <p:nvSpPr>
          <p:cNvPr id="3" name="Content Placeholder 2"/>
          <p:cNvSpPr>
            <a:spLocks noGrp="1"/>
          </p:cNvSpPr>
          <p:nvPr>
            <p:ph idx="1"/>
          </p:nvPr>
        </p:nvSpPr>
        <p:spPr>
          <a:xfrm>
            <a:off x="457200" y="1371600"/>
            <a:ext cx="7620000" cy="460648"/>
          </a:xfrm>
        </p:spPr>
        <p:txBody>
          <a:bodyPr/>
          <a:lstStyle/>
          <a:p>
            <a:pPr algn="ctr"/>
            <a:r>
              <a:rPr lang="en-US" sz="3200" b="1" dirty="0" smtClean="0"/>
              <a:t>Ideal Diode</a:t>
            </a:r>
            <a:endParaRPr lang="en-US" sz="3200" b="1" dirty="0"/>
          </a:p>
        </p:txBody>
      </p:sp>
      <p:sp>
        <p:nvSpPr>
          <p:cNvPr id="4" name="Content Placeholder 3"/>
          <p:cNvSpPr>
            <a:spLocks noGrp="1"/>
          </p:cNvSpPr>
          <p:nvPr>
            <p:ph idx="10"/>
          </p:nvPr>
        </p:nvSpPr>
        <p:spPr>
          <a:xfrm>
            <a:off x="152400" y="2057400"/>
            <a:ext cx="8763000" cy="3600400"/>
          </a:xfrm>
        </p:spPr>
        <p:txBody>
          <a:bodyPr/>
          <a:lstStyle/>
          <a:p>
            <a:pPr algn="ctr"/>
            <a:r>
              <a:rPr lang="en-US" sz="2000" b="1" dirty="0" smtClean="0"/>
              <a:t>Diode will behave as short circuit as soon as the voltage across it  becomes greater than zero</a:t>
            </a:r>
            <a:endParaRPr lang="en-US" sz="2000" b="1" dirty="0"/>
          </a:p>
        </p:txBody>
      </p:sp>
      <p:pic>
        <p:nvPicPr>
          <p:cNvPr id="6148" name="Picture 4"/>
          <p:cNvPicPr>
            <a:picLocks noChangeAspect="1" noChangeArrowheads="1"/>
          </p:cNvPicPr>
          <p:nvPr/>
        </p:nvPicPr>
        <p:blipFill>
          <a:blip r:embed="rId2"/>
          <a:srcRect l="27526" t="34375" r="10981" b="15625"/>
          <a:stretch>
            <a:fillRect/>
          </a:stretch>
        </p:blipFill>
        <p:spPr bwMode="auto">
          <a:xfrm>
            <a:off x="304800" y="2819400"/>
            <a:ext cx="8534400" cy="39014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Content Placeholder 3"/>
          <p:cNvSpPr>
            <a:spLocks noGrp="1"/>
          </p:cNvSpPr>
          <p:nvPr>
            <p:ph idx="10"/>
          </p:nvPr>
        </p:nvSpPr>
        <p:spPr/>
        <p:txBody>
          <a:bodyPr/>
          <a:lstStyle/>
          <a:p>
            <a:endParaRPr lang="en-US" dirty="0"/>
          </a:p>
        </p:txBody>
      </p:sp>
      <p:pic>
        <p:nvPicPr>
          <p:cNvPr id="6" name="Picture 2"/>
          <p:cNvPicPr>
            <a:picLocks noChangeAspect="1" noChangeArrowheads="1"/>
          </p:cNvPicPr>
          <p:nvPr/>
        </p:nvPicPr>
        <p:blipFill>
          <a:blip r:embed="rId2"/>
          <a:srcRect l="44510" t="36458" r="16252" b="31250"/>
          <a:stretch>
            <a:fillRect/>
          </a:stretch>
        </p:blipFill>
        <p:spPr bwMode="auto">
          <a:xfrm>
            <a:off x="381000" y="2057400"/>
            <a:ext cx="8399207" cy="3886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Diode</a:t>
            </a:r>
            <a:endParaRPr lang="en-US" dirty="0"/>
          </a:p>
        </p:txBody>
      </p:sp>
      <p:sp>
        <p:nvSpPr>
          <p:cNvPr id="4" name="Content Placeholder 3"/>
          <p:cNvSpPr>
            <a:spLocks noGrp="1"/>
          </p:cNvSpPr>
          <p:nvPr>
            <p:ph idx="10"/>
          </p:nvPr>
        </p:nvSpPr>
        <p:spPr>
          <a:xfrm>
            <a:off x="0" y="1809800"/>
            <a:ext cx="8915400" cy="3600400"/>
          </a:xfrm>
        </p:spPr>
        <p:txBody>
          <a:bodyPr/>
          <a:lstStyle/>
          <a:p>
            <a:pPr algn="ctr"/>
            <a:r>
              <a:rPr lang="en-US" sz="2000" b="1" dirty="0" smtClean="0"/>
              <a:t>We must overcome the potential barrier of 0.7 volts (silicon) for a   diode to make it forward bias</a:t>
            </a:r>
            <a:endParaRPr lang="en-US" sz="2000" b="1" dirty="0"/>
          </a:p>
        </p:txBody>
      </p:sp>
      <p:pic>
        <p:nvPicPr>
          <p:cNvPr id="7" name="Picture 3"/>
          <p:cNvPicPr>
            <a:picLocks noChangeAspect="1" noChangeArrowheads="1"/>
          </p:cNvPicPr>
          <p:nvPr/>
        </p:nvPicPr>
        <p:blipFill>
          <a:blip r:embed="rId2"/>
          <a:srcRect l="23426" t="17873" r="5710" b="43915"/>
          <a:stretch>
            <a:fillRect/>
          </a:stretch>
        </p:blipFill>
        <p:spPr bwMode="auto">
          <a:xfrm>
            <a:off x="381000" y="3352800"/>
            <a:ext cx="8545551" cy="2590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Ideal vs. Actual Characteristics</a:t>
            </a:r>
            <a:endParaRPr lang="en-US" dirty="0"/>
          </a:p>
        </p:txBody>
      </p:sp>
      <p:pic>
        <p:nvPicPr>
          <p:cNvPr id="4098" name="Picture 2"/>
          <p:cNvPicPr>
            <a:picLocks noGrp="1" noChangeAspect="1" noChangeArrowheads="1"/>
          </p:cNvPicPr>
          <p:nvPr>
            <p:ph idx="10"/>
          </p:nvPr>
        </p:nvPicPr>
        <p:blipFill>
          <a:blip r:embed="rId2"/>
          <a:srcRect l="30937" t="19048" r="20277" b="8995"/>
          <a:stretch>
            <a:fillRect/>
          </a:stretch>
        </p:blipFill>
        <p:spPr bwMode="auto">
          <a:xfrm>
            <a:off x="1524000" y="1295400"/>
            <a:ext cx="6324600" cy="52447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Diode as a Rectifier</a:t>
            </a:r>
            <a:endParaRPr lang="en-US" dirty="0"/>
          </a:p>
        </p:txBody>
      </p:sp>
      <p:sp>
        <p:nvSpPr>
          <p:cNvPr id="8" name="Content Placeholder 7"/>
          <p:cNvSpPr>
            <a:spLocks noGrp="1"/>
          </p:cNvSpPr>
          <p:nvPr>
            <p:ph idx="10"/>
          </p:nvPr>
        </p:nvSpPr>
        <p:spPr>
          <a:xfrm>
            <a:off x="381000" y="1371600"/>
            <a:ext cx="8229600" cy="3600400"/>
          </a:xfrm>
        </p:spPr>
        <p:txBody>
          <a:bodyPr/>
          <a:lstStyle/>
          <a:p>
            <a:pPr>
              <a:buFont typeface="Wingdings" pitchFamily="2" charset="2"/>
              <a:buChar char="q"/>
            </a:pPr>
            <a:r>
              <a:rPr lang="en-US" sz="2000" dirty="0" smtClean="0">
                <a:solidFill>
                  <a:schemeClr val="tx1"/>
                </a:solidFill>
              </a:rPr>
              <a:t> Diode behaves as a switch</a:t>
            </a:r>
          </a:p>
          <a:p>
            <a:pPr>
              <a:buFont typeface="Wingdings" pitchFamily="2" charset="2"/>
              <a:buChar char="q"/>
            </a:pPr>
            <a:r>
              <a:rPr lang="en-US" sz="2000" dirty="0" smtClean="0">
                <a:solidFill>
                  <a:schemeClr val="tx1"/>
                </a:solidFill>
              </a:rPr>
              <a:t> Forward Biased – Closed Switch, connects AC Supply to load</a:t>
            </a:r>
          </a:p>
          <a:p>
            <a:pPr>
              <a:buFont typeface="Wingdings" pitchFamily="2" charset="2"/>
              <a:buChar char="q"/>
            </a:pPr>
            <a:r>
              <a:rPr lang="en-US" sz="2000" dirty="0" smtClean="0">
                <a:solidFill>
                  <a:schemeClr val="tx1"/>
                </a:solidFill>
              </a:rPr>
              <a:t> Reverse Biased – Open Switch, disconnects AC with load</a:t>
            </a:r>
            <a:endParaRPr lang="en-US" sz="2000" dirty="0">
              <a:solidFill>
                <a:schemeClr val="tx1"/>
              </a:solidFill>
            </a:endParaRPr>
          </a:p>
        </p:txBody>
      </p:sp>
      <p:pic>
        <p:nvPicPr>
          <p:cNvPr id="11" name="Picture 3"/>
          <p:cNvPicPr>
            <a:picLocks noGrp="1" noChangeAspect="1" noChangeArrowheads="1"/>
          </p:cNvPicPr>
          <p:nvPr>
            <p:ph idx="10"/>
          </p:nvPr>
        </p:nvPicPr>
        <p:blipFill>
          <a:blip r:embed="rId2"/>
          <a:srcRect l="13259" t="50794" r="11948" b="17601"/>
          <a:stretch>
            <a:fillRect/>
          </a:stretch>
        </p:blipFill>
        <p:spPr bwMode="auto">
          <a:xfrm>
            <a:off x="87086" y="2514600"/>
            <a:ext cx="8980714" cy="2286000"/>
          </a:xfrm>
          <a:prstGeom prst="rect">
            <a:avLst/>
          </a:prstGeom>
          <a:noFill/>
          <a:ln w="9525">
            <a:noFill/>
            <a:miter lim="800000"/>
            <a:headEnd/>
            <a:tailEnd/>
          </a:ln>
          <a:effectLst/>
        </p:spPr>
      </p:pic>
      <p:pic>
        <p:nvPicPr>
          <p:cNvPr id="12" name="Picture 2"/>
          <p:cNvPicPr>
            <a:picLocks noChangeAspect="1" noChangeArrowheads="1"/>
          </p:cNvPicPr>
          <p:nvPr/>
        </p:nvPicPr>
        <p:blipFill>
          <a:blip r:embed="rId3"/>
          <a:srcRect l="45162" t="37461" r="17702" b="32409"/>
          <a:stretch>
            <a:fillRect/>
          </a:stretch>
        </p:blipFill>
        <p:spPr bwMode="auto">
          <a:xfrm>
            <a:off x="2362200" y="5029200"/>
            <a:ext cx="4343400" cy="160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Check…</a:t>
            </a:r>
            <a:endParaRPr lang="en-US" dirty="0"/>
          </a:p>
        </p:txBody>
      </p:sp>
      <p:sp>
        <p:nvSpPr>
          <p:cNvPr id="3" name="Content Placeholder 2"/>
          <p:cNvSpPr>
            <a:spLocks noGrp="1"/>
          </p:cNvSpPr>
          <p:nvPr>
            <p:ph idx="1"/>
          </p:nvPr>
        </p:nvSpPr>
        <p:spPr>
          <a:xfrm>
            <a:off x="457200" y="1295400"/>
            <a:ext cx="8229600" cy="460648"/>
          </a:xfrm>
        </p:spPr>
        <p:txBody>
          <a:bodyPr/>
          <a:lstStyle/>
          <a:p>
            <a:pPr algn="ctr"/>
            <a:r>
              <a:rPr lang="en-US" dirty="0" smtClean="0"/>
              <a:t>Identify whether the diode/diodes is/are forward or reverse biased?</a:t>
            </a:r>
            <a:endParaRPr lang="en-US" dirty="0"/>
          </a:p>
        </p:txBody>
      </p:sp>
      <p:sp>
        <p:nvSpPr>
          <p:cNvPr id="4" name="Content Placeholder 3"/>
          <p:cNvSpPr>
            <a:spLocks noGrp="1"/>
          </p:cNvSpPr>
          <p:nvPr>
            <p:ph idx="10"/>
          </p:nvPr>
        </p:nvSpPr>
        <p:spPr/>
        <p:txBody>
          <a:bodyPr/>
          <a:lstStyle/>
          <a:p>
            <a:endParaRPr lang="en-US"/>
          </a:p>
        </p:txBody>
      </p:sp>
      <p:pic>
        <p:nvPicPr>
          <p:cNvPr id="5122" name="Picture 2"/>
          <p:cNvPicPr>
            <a:picLocks noChangeAspect="1" noChangeArrowheads="1"/>
          </p:cNvPicPr>
          <p:nvPr/>
        </p:nvPicPr>
        <p:blipFill>
          <a:blip r:embed="rId2"/>
          <a:srcRect l="14199" t="16667" r="12152" b="9375"/>
          <a:stretch>
            <a:fillRect/>
          </a:stretch>
        </p:blipFill>
        <p:spPr bwMode="auto">
          <a:xfrm>
            <a:off x="304800" y="1752600"/>
            <a:ext cx="8610601" cy="4876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ko-KR" dirty="0" smtClean="0"/>
              <a:t>P – Type Semiconductor</a:t>
            </a:r>
            <a:endParaRPr lang="ko-KR" altLang="en-US" dirty="0"/>
          </a:p>
        </p:txBody>
      </p:sp>
      <p:sp>
        <p:nvSpPr>
          <p:cNvPr id="6" name="Content Placeholder 5"/>
          <p:cNvSpPr>
            <a:spLocks noGrp="1"/>
          </p:cNvSpPr>
          <p:nvPr>
            <p:ph idx="1"/>
          </p:nvPr>
        </p:nvSpPr>
        <p:spPr>
          <a:xfrm>
            <a:off x="457200" y="1901552"/>
            <a:ext cx="8229600" cy="460648"/>
          </a:xfrm>
        </p:spPr>
        <p:txBody>
          <a:bodyPr/>
          <a:lstStyle/>
          <a:p>
            <a:pPr algn="ctr"/>
            <a:r>
              <a:rPr lang="en-US" altLang="ko-KR" sz="2800" b="1" dirty="0" smtClean="0">
                <a:solidFill>
                  <a:schemeClr val="tx1">
                    <a:lumMod val="75000"/>
                    <a:lumOff val="25000"/>
                  </a:schemeClr>
                </a:solidFill>
                <a:latin typeface="Arial" pitchFamily="34" charset="0"/>
                <a:cs typeface="Arial" pitchFamily="34" charset="0"/>
              </a:rPr>
              <a:t> Germanium doped with Boron (Trivalent Impurity)</a:t>
            </a:r>
            <a:endParaRPr lang="en-US" altLang="ko-KR" sz="2800" b="1" dirty="0">
              <a:solidFill>
                <a:schemeClr val="tx1">
                  <a:lumMod val="75000"/>
                  <a:lumOff val="25000"/>
                </a:schemeClr>
              </a:solidFill>
              <a:latin typeface="Arial" pitchFamily="34" charset="0"/>
              <a:cs typeface="Arial" pitchFamily="34" charset="0"/>
            </a:endParaRPr>
          </a:p>
        </p:txBody>
      </p:sp>
      <p:sp>
        <p:nvSpPr>
          <p:cNvPr id="7" name="Content Placeholder 6"/>
          <p:cNvSpPr>
            <a:spLocks noGrp="1"/>
          </p:cNvSpPr>
          <p:nvPr>
            <p:ph idx="10"/>
          </p:nvPr>
        </p:nvSpPr>
        <p:spPr/>
        <p:txBody>
          <a:bodyPr/>
          <a:lstStyle/>
          <a:p>
            <a:endParaRPr lang="ko-KR" altLang="en-US" dirty="0">
              <a:latin typeface="Arial" pitchFamily="34" charset="0"/>
              <a:cs typeface="Arial" pitchFamily="34" charset="0"/>
            </a:endParaRPr>
          </a:p>
        </p:txBody>
      </p:sp>
      <p:pic>
        <p:nvPicPr>
          <p:cNvPr id="13314" name="Picture 2"/>
          <p:cNvPicPr>
            <a:picLocks noChangeAspect="1" noChangeArrowheads="1"/>
          </p:cNvPicPr>
          <p:nvPr/>
        </p:nvPicPr>
        <p:blipFill>
          <a:blip r:embed="rId2"/>
          <a:srcRect l="12299" t="28125" r="9224" b="21574"/>
          <a:stretch>
            <a:fillRect/>
          </a:stretch>
        </p:blipFill>
        <p:spPr bwMode="auto">
          <a:xfrm>
            <a:off x="228600" y="2819400"/>
            <a:ext cx="8669547" cy="3124200"/>
          </a:xfrm>
          <a:prstGeom prst="rect">
            <a:avLst/>
          </a:prstGeom>
          <a:noFill/>
          <a:ln w="9525">
            <a:noFill/>
            <a:miter lim="800000"/>
            <a:headEnd/>
            <a:tailEnd/>
          </a:ln>
          <a:effectLst/>
        </p:spPr>
      </p:pic>
    </p:spTree>
    <p:extLst>
      <p:ext uri="{BB962C8B-B14F-4D97-AF65-F5344CB8AC3E}">
        <p14:creationId xmlns:p14="http://schemas.microsoft.com/office/powerpoint/2010/main" xmlns="" val="8917631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Diode as a Clipper (Series)</a:t>
            </a:r>
            <a:endParaRPr lang="en-US" dirty="0"/>
          </a:p>
        </p:txBody>
      </p:sp>
      <p:sp>
        <p:nvSpPr>
          <p:cNvPr id="3" name="Content Placeholder 2"/>
          <p:cNvSpPr>
            <a:spLocks noGrp="1"/>
          </p:cNvSpPr>
          <p:nvPr>
            <p:ph idx="1"/>
          </p:nvPr>
        </p:nvSpPr>
        <p:spPr>
          <a:xfrm>
            <a:off x="228600" y="1447800"/>
            <a:ext cx="8915400" cy="685800"/>
          </a:xfrm>
        </p:spPr>
        <p:txBody>
          <a:bodyPr/>
          <a:lstStyle/>
          <a:p>
            <a:pPr algn="just"/>
            <a:r>
              <a:rPr lang="en-US" b="1" dirty="0" smtClean="0"/>
              <a:t>Clipping a portion of an input signal without distorting the remaining part of the waveform</a:t>
            </a:r>
            <a:endParaRPr lang="en-US" b="1" dirty="0"/>
          </a:p>
        </p:txBody>
      </p:sp>
      <p:pic>
        <p:nvPicPr>
          <p:cNvPr id="37890" name="Picture 2"/>
          <p:cNvPicPr>
            <a:picLocks noChangeAspect="1" noChangeArrowheads="1"/>
          </p:cNvPicPr>
          <p:nvPr/>
        </p:nvPicPr>
        <p:blipFill>
          <a:blip r:embed="rId2"/>
          <a:srcRect l="18155" t="48958" r="63924" b="32292"/>
          <a:stretch>
            <a:fillRect/>
          </a:stretch>
        </p:blipFill>
        <p:spPr bwMode="auto">
          <a:xfrm>
            <a:off x="2895600" y="2057400"/>
            <a:ext cx="2979420" cy="1752600"/>
          </a:xfrm>
          <a:prstGeom prst="rect">
            <a:avLst/>
          </a:prstGeom>
          <a:noFill/>
          <a:ln w="9525">
            <a:noFill/>
            <a:miter lim="800000"/>
            <a:headEnd/>
            <a:tailEnd/>
          </a:ln>
          <a:effectLst/>
        </p:spPr>
      </p:pic>
      <p:pic>
        <p:nvPicPr>
          <p:cNvPr id="37892" name="Picture 4"/>
          <p:cNvPicPr>
            <a:picLocks noChangeAspect="1" noChangeArrowheads="1"/>
          </p:cNvPicPr>
          <p:nvPr/>
        </p:nvPicPr>
        <p:blipFill>
          <a:blip r:embed="rId2"/>
          <a:srcRect l="69256" t="40625" r="1391" b="32292"/>
          <a:stretch>
            <a:fillRect/>
          </a:stretch>
        </p:blipFill>
        <p:spPr bwMode="auto">
          <a:xfrm>
            <a:off x="4648200" y="4343400"/>
            <a:ext cx="4343400" cy="2253129"/>
          </a:xfrm>
          <a:prstGeom prst="rect">
            <a:avLst/>
          </a:prstGeom>
          <a:noFill/>
          <a:ln w="9525">
            <a:noFill/>
            <a:miter lim="800000"/>
            <a:headEnd/>
            <a:tailEnd/>
          </a:ln>
          <a:effectLst/>
        </p:spPr>
      </p:pic>
      <p:pic>
        <p:nvPicPr>
          <p:cNvPr id="8" name="Picture 2"/>
          <p:cNvPicPr>
            <a:picLocks noChangeAspect="1" noChangeArrowheads="1"/>
          </p:cNvPicPr>
          <p:nvPr/>
        </p:nvPicPr>
        <p:blipFill>
          <a:blip r:embed="rId2"/>
          <a:srcRect l="37130" t="39583" r="32650" b="32292"/>
          <a:stretch>
            <a:fillRect/>
          </a:stretch>
        </p:blipFill>
        <p:spPr bwMode="auto">
          <a:xfrm>
            <a:off x="152400" y="4267200"/>
            <a:ext cx="4368800" cy="2286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Diode as a Clipper (Parallel)</a:t>
            </a:r>
            <a:endParaRPr lang="en-US" dirty="0"/>
          </a:p>
        </p:txBody>
      </p:sp>
      <p:pic>
        <p:nvPicPr>
          <p:cNvPr id="38915" name="Picture 3"/>
          <p:cNvPicPr>
            <a:picLocks noChangeAspect="1" noChangeArrowheads="1"/>
          </p:cNvPicPr>
          <p:nvPr/>
        </p:nvPicPr>
        <p:blipFill>
          <a:blip r:embed="rId2"/>
          <a:srcRect l="38287" t="33333" r="37701" b="38542"/>
          <a:stretch>
            <a:fillRect/>
          </a:stretch>
        </p:blipFill>
        <p:spPr bwMode="auto">
          <a:xfrm>
            <a:off x="2743200" y="1219200"/>
            <a:ext cx="3124200" cy="2057400"/>
          </a:xfrm>
          <a:prstGeom prst="rect">
            <a:avLst/>
          </a:prstGeom>
          <a:noFill/>
          <a:ln w="9525">
            <a:noFill/>
            <a:miter lim="800000"/>
            <a:headEnd/>
            <a:tailEnd/>
          </a:ln>
          <a:effectLst/>
        </p:spPr>
      </p:pic>
      <p:pic>
        <p:nvPicPr>
          <p:cNvPr id="38919" name="Picture 7"/>
          <p:cNvPicPr>
            <a:picLocks noChangeAspect="1" noChangeArrowheads="1"/>
          </p:cNvPicPr>
          <p:nvPr/>
        </p:nvPicPr>
        <p:blipFill>
          <a:blip r:embed="rId3"/>
          <a:srcRect l="25403" t="44792" r="23646" b="10417"/>
          <a:stretch>
            <a:fillRect/>
          </a:stretch>
        </p:blipFill>
        <p:spPr bwMode="auto">
          <a:xfrm>
            <a:off x="0" y="3962400"/>
            <a:ext cx="4316819" cy="2133600"/>
          </a:xfrm>
          <a:prstGeom prst="rect">
            <a:avLst/>
          </a:prstGeom>
          <a:noFill/>
          <a:ln w="9525">
            <a:noFill/>
            <a:miter lim="800000"/>
            <a:headEnd/>
            <a:tailEnd/>
          </a:ln>
          <a:effectLst/>
        </p:spPr>
      </p:pic>
      <p:pic>
        <p:nvPicPr>
          <p:cNvPr id="38921" name="Picture 9"/>
          <p:cNvPicPr>
            <a:picLocks noChangeAspect="1" noChangeArrowheads="1"/>
          </p:cNvPicPr>
          <p:nvPr/>
        </p:nvPicPr>
        <p:blipFill>
          <a:blip r:embed="rId4"/>
          <a:srcRect l="37701" t="48958" r="10176" b="12500"/>
          <a:stretch>
            <a:fillRect/>
          </a:stretch>
        </p:blipFill>
        <p:spPr bwMode="auto">
          <a:xfrm>
            <a:off x="4648200" y="4114800"/>
            <a:ext cx="4495800" cy="186904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Check…</a:t>
            </a:r>
            <a:endParaRPr lang="en-US" dirty="0"/>
          </a:p>
        </p:txBody>
      </p:sp>
      <p:pic>
        <p:nvPicPr>
          <p:cNvPr id="39938" name="Picture 2"/>
          <p:cNvPicPr>
            <a:picLocks noChangeAspect="1" noChangeArrowheads="1"/>
          </p:cNvPicPr>
          <p:nvPr/>
        </p:nvPicPr>
        <p:blipFill>
          <a:blip r:embed="rId2"/>
          <a:srcRect l="23426" t="27083" r="61347" b="42709"/>
          <a:stretch>
            <a:fillRect/>
          </a:stretch>
        </p:blipFill>
        <p:spPr bwMode="auto">
          <a:xfrm>
            <a:off x="3429000" y="1219200"/>
            <a:ext cx="2362200" cy="2634762"/>
          </a:xfrm>
          <a:prstGeom prst="rect">
            <a:avLst/>
          </a:prstGeom>
          <a:noFill/>
          <a:ln w="9525">
            <a:noFill/>
            <a:miter lim="800000"/>
            <a:headEnd/>
            <a:tailEnd/>
          </a:ln>
          <a:effectLst/>
        </p:spPr>
      </p:pic>
      <p:pic>
        <p:nvPicPr>
          <p:cNvPr id="8" name="Picture 2"/>
          <p:cNvPicPr>
            <a:picLocks noGrp="1" noChangeAspect="1" noChangeArrowheads="1"/>
          </p:cNvPicPr>
          <p:nvPr>
            <p:ph idx="10"/>
          </p:nvPr>
        </p:nvPicPr>
        <p:blipFill>
          <a:blip r:embed="rId2"/>
          <a:srcRect l="38653" t="27083" r="37921" b="42709"/>
          <a:stretch>
            <a:fillRect/>
          </a:stretch>
        </p:blipFill>
        <p:spPr bwMode="auto">
          <a:xfrm>
            <a:off x="533400" y="4038600"/>
            <a:ext cx="3048000" cy="2209776"/>
          </a:xfrm>
          <a:prstGeom prst="rect">
            <a:avLst/>
          </a:prstGeom>
          <a:noFill/>
          <a:ln w="9525">
            <a:noFill/>
            <a:miter lim="800000"/>
            <a:headEnd/>
            <a:tailEnd/>
          </a:ln>
          <a:effectLst/>
        </p:spPr>
      </p:pic>
      <p:pic>
        <p:nvPicPr>
          <p:cNvPr id="39941" name="Picture 5"/>
          <p:cNvPicPr>
            <a:picLocks noChangeAspect="1" noChangeArrowheads="1"/>
          </p:cNvPicPr>
          <p:nvPr/>
        </p:nvPicPr>
        <p:blipFill>
          <a:blip r:embed="rId3"/>
          <a:srcRect l="42167" t="53125" r="33236" b="17708"/>
          <a:stretch>
            <a:fillRect/>
          </a:stretch>
        </p:blipFill>
        <p:spPr bwMode="auto">
          <a:xfrm>
            <a:off x="5181600" y="4114800"/>
            <a:ext cx="3200400" cy="213360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pic>
        <p:nvPicPr>
          <p:cNvPr id="41987" name="Picture 3"/>
          <p:cNvPicPr>
            <a:picLocks noChangeAspect="1" noChangeArrowheads="1"/>
          </p:cNvPicPr>
          <p:nvPr/>
        </p:nvPicPr>
        <p:blipFill>
          <a:blip r:embed="rId2"/>
          <a:srcRect l="18741" t="22917" r="42020" b="43750"/>
          <a:stretch>
            <a:fillRect/>
          </a:stretch>
        </p:blipFill>
        <p:spPr bwMode="auto">
          <a:xfrm>
            <a:off x="2057400" y="1524000"/>
            <a:ext cx="5105400" cy="2438400"/>
          </a:xfrm>
          <a:prstGeom prst="rect">
            <a:avLst/>
          </a:prstGeom>
          <a:noFill/>
          <a:ln w="9525">
            <a:noFill/>
            <a:miter lim="800000"/>
            <a:headEnd/>
            <a:tailEnd/>
          </a:ln>
          <a:effectLst/>
        </p:spPr>
      </p:pic>
      <p:pic>
        <p:nvPicPr>
          <p:cNvPr id="41988" name="Picture 4"/>
          <p:cNvPicPr>
            <a:picLocks noChangeAspect="1" noChangeArrowheads="1"/>
          </p:cNvPicPr>
          <p:nvPr/>
        </p:nvPicPr>
        <p:blipFill>
          <a:blip r:embed="rId3"/>
          <a:srcRect l="42753" t="47917" r="16837" b="20833"/>
          <a:stretch>
            <a:fillRect/>
          </a:stretch>
        </p:blipFill>
        <p:spPr bwMode="auto">
          <a:xfrm>
            <a:off x="1981200" y="3962400"/>
            <a:ext cx="5257800" cy="22860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Zener</a:t>
            </a:r>
            <a:r>
              <a:rPr lang="en-US" dirty="0" smtClean="0"/>
              <a:t> Diode</a:t>
            </a:r>
            <a:endParaRPr lang="en-US" dirty="0"/>
          </a:p>
        </p:txBody>
      </p:sp>
      <p:sp>
        <p:nvSpPr>
          <p:cNvPr id="4" name="Content Placeholder 3"/>
          <p:cNvSpPr>
            <a:spLocks noGrp="1"/>
          </p:cNvSpPr>
          <p:nvPr>
            <p:ph idx="10"/>
          </p:nvPr>
        </p:nvSpPr>
        <p:spPr>
          <a:xfrm>
            <a:off x="-142056" y="1295400"/>
            <a:ext cx="5476056" cy="5181600"/>
          </a:xfrm>
        </p:spPr>
        <p:txBody>
          <a:bodyPr/>
          <a:lstStyle/>
          <a:p>
            <a:pPr algn="just">
              <a:buFont typeface="Wingdings" pitchFamily="2" charset="2"/>
              <a:buChar char="q"/>
            </a:pPr>
            <a:r>
              <a:rPr lang="en-US" sz="1800" dirty="0" smtClean="0"/>
              <a:t> A special diode designed to operate in       reverse breakdown region</a:t>
            </a:r>
          </a:p>
          <a:p>
            <a:pPr algn="just">
              <a:buFont typeface="Wingdings" pitchFamily="2" charset="2"/>
              <a:buChar char="q"/>
            </a:pPr>
            <a:r>
              <a:rPr lang="en-US" sz="1800" dirty="0" smtClean="0"/>
              <a:t> An ordinary diode will get damaged due to excessive current</a:t>
            </a:r>
          </a:p>
          <a:p>
            <a:pPr algn="just">
              <a:buFont typeface="Wingdings" pitchFamily="2" charset="2"/>
              <a:buChar char="q"/>
            </a:pPr>
            <a:r>
              <a:rPr lang="en-US" sz="1800" dirty="0" smtClean="0"/>
              <a:t> A </a:t>
            </a:r>
            <a:r>
              <a:rPr lang="en-US" sz="1800" dirty="0" err="1" smtClean="0"/>
              <a:t>zener</a:t>
            </a:r>
            <a:r>
              <a:rPr lang="en-US" sz="1800" dirty="0" smtClean="0"/>
              <a:t> diode is heavily doped to reduce    the breakdown voltage as well as depletion     layer width</a:t>
            </a:r>
          </a:p>
          <a:p>
            <a:pPr algn="just">
              <a:buFont typeface="Wingdings" pitchFamily="2" charset="2"/>
              <a:buChar char="q"/>
            </a:pPr>
            <a:r>
              <a:rPr lang="en-US" sz="1800" dirty="0" smtClean="0"/>
              <a:t> As a result the diode has a </a:t>
            </a:r>
            <a:r>
              <a:rPr lang="en-US" sz="1800" b="1" dirty="0" smtClean="0"/>
              <a:t>sharp</a:t>
            </a:r>
            <a:r>
              <a:rPr lang="en-US" sz="1800" dirty="0" smtClean="0"/>
              <a:t> reverse    breakdown voltage</a:t>
            </a:r>
          </a:p>
          <a:p>
            <a:pPr algn="just">
              <a:buFont typeface="Wingdings" pitchFamily="2" charset="2"/>
              <a:buChar char="q"/>
            </a:pPr>
            <a:r>
              <a:rPr lang="en-US" sz="1800" dirty="0" smtClean="0"/>
              <a:t> Characteristics show two imp points</a:t>
            </a:r>
          </a:p>
          <a:p>
            <a:pPr lvl="1" algn="just">
              <a:buFont typeface="Wingdings" pitchFamily="2" charset="2"/>
              <a:buChar char="q"/>
            </a:pPr>
            <a:r>
              <a:rPr lang="en-US" sz="1800" dirty="0" smtClean="0"/>
              <a:t> After breakdown, the diode current      increases rapidly</a:t>
            </a:r>
          </a:p>
          <a:p>
            <a:pPr lvl="1" algn="just">
              <a:buFont typeface="Wingdings" pitchFamily="2" charset="2"/>
              <a:buChar char="q"/>
            </a:pPr>
            <a:r>
              <a:rPr lang="en-US" sz="1800" dirty="0" smtClean="0"/>
              <a:t>The reverse voltage across the diode     remains constant. </a:t>
            </a:r>
          </a:p>
          <a:p>
            <a:pPr lvl="1" algn="just">
              <a:buFont typeface="Wingdings" pitchFamily="2" charset="2"/>
              <a:buChar char="q"/>
            </a:pPr>
            <a:r>
              <a:rPr lang="en-US" sz="1800" dirty="0" smtClean="0"/>
              <a:t>This phenomenon of voltage remaining constant helps us to use </a:t>
            </a:r>
            <a:r>
              <a:rPr lang="en-US" sz="1800" dirty="0" err="1" smtClean="0"/>
              <a:t>Zener</a:t>
            </a:r>
            <a:r>
              <a:rPr lang="en-US" sz="1800" dirty="0" smtClean="0"/>
              <a:t> diode in voltage regulation.</a:t>
            </a:r>
          </a:p>
          <a:p>
            <a:pPr algn="just"/>
            <a:endParaRPr lang="en-US" sz="1800" dirty="0"/>
          </a:p>
        </p:txBody>
      </p:sp>
      <p:pic>
        <p:nvPicPr>
          <p:cNvPr id="1026" name="Picture 2"/>
          <p:cNvPicPr>
            <a:picLocks noChangeAspect="1" noChangeArrowheads="1"/>
          </p:cNvPicPr>
          <p:nvPr/>
        </p:nvPicPr>
        <p:blipFill>
          <a:blip r:embed="rId2"/>
          <a:srcRect l="45457" t="18750" r="15666" b="13542"/>
          <a:stretch>
            <a:fillRect/>
          </a:stretch>
        </p:blipFill>
        <p:spPr bwMode="auto">
          <a:xfrm>
            <a:off x="5410201" y="1981200"/>
            <a:ext cx="3657599" cy="3962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Zener</a:t>
            </a:r>
            <a:r>
              <a:rPr lang="en-US" dirty="0" smtClean="0"/>
              <a:t> Diode’s Equivalent </a:t>
            </a:r>
            <a:r>
              <a:rPr lang="en-US" dirty="0" err="1" smtClean="0"/>
              <a:t>Ckt</a:t>
            </a:r>
            <a:endParaRPr lang="en-US" dirty="0"/>
          </a:p>
        </p:txBody>
      </p:sp>
      <p:sp>
        <p:nvSpPr>
          <p:cNvPr id="4" name="Content Placeholder 3"/>
          <p:cNvSpPr>
            <a:spLocks noGrp="1"/>
          </p:cNvSpPr>
          <p:nvPr>
            <p:ph idx="10"/>
          </p:nvPr>
        </p:nvSpPr>
        <p:spPr>
          <a:xfrm>
            <a:off x="0" y="1276400"/>
            <a:ext cx="8915400" cy="1924000"/>
          </a:xfrm>
        </p:spPr>
        <p:txBody>
          <a:bodyPr/>
          <a:lstStyle/>
          <a:p>
            <a:pPr algn="just">
              <a:buFont typeface="Wingdings" pitchFamily="2" charset="2"/>
              <a:buChar char="q"/>
            </a:pPr>
            <a:r>
              <a:rPr lang="en-US" sz="2100" dirty="0" smtClean="0"/>
              <a:t> Always operated in reverse bias</a:t>
            </a:r>
          </a:p>
          <a:p>
            <a:pPr algn="just">
              <a:buFont typeface="Wingdings" pitchFamily="2" charset="2"/>
              <a:buChar char="q"/>
            </a:pPr>
            <a:r>
              <a:rPr lang="en-US" sz="2100" dirty="0" smtClean="0"/>
              <a:t> When forward biased, will behave as a normal diode</a:t>
            </a:r>
          </a:p>
          <a:p>
            <a:pPr algn="just">
              <a:buFont typeface="Wingdings" pitchFamily="2" charset="2"/>
              <a:buChar char="q"/>
            </a:pPr>
            <a:r>
              <a:rPr lang="en-US" sz="2100" dirty="0" smtClean="0"/>
              <a:t> When the reverse voltage across the diode is greater than or      equal to the breakdown voltage, it can be replaced by a battery     equal to the </a:t>
            </a:r>
            <a:r>
              <a:rPr lang="en-US" sz="2100" dirty="0" err="1" smtClean="0"/>
              <a:t>Vz</a:t>
            </a:r>
            <a:r>
              <a:rPr lang="en-US" sz="2100" dirty="0" smtClean="0"/>
              <a:t> (</a:t>
            </a:r>
            <a:r>
              <a:rPr lang="en-US" sz="2100" dirty="0" err="1" smtClean="0"/>
              <a:t>Zener</a:t>
            </a:r>
            <a:r>
              <a:rPr lang="en-US" sz="2100" dirty="0" smtClean="0"/>
              <a:t> Voltage or Breakdown Voltage)</a:t>
            </a:r>
          </a:p>
          <a:p>
            <a:pPr algn="just">
              <a:buFont typeface="Wingdings" pitchFamily="2" charset="2"/>
              <a:buChar char="q"/>
            </a:pPr>
            <a:endParaRPr lang="en-US" sz="2100" dirty="0" smtClean="0"/>
          </a:p>
        </p:txBody>
      </p:sp>
      <p:pic>
        <p:nvPicPr>
          <p:cNvPr id="2050" name="Picture 2"/>
          <p:cNvPicPr>
            <a:picLocks noChangeAspect="1" noChangeArrowheads="1"/>
          </p:cNvPicPr>
          <p:nvPr/>
        </p:nvPicPr>
        <p:blipFill>
          <a:blip r:embed="rId2"/>
          <a:srcRect l="10542" t="30208" r="6296" b="23958"/>
          <a:stretch>
            <a:fillRect/>
          </a:stretch>
        </p:blipFill>
        <p:spPr bwMode="auto">
          <a:xfrm>
            <a:off x="152400" y="3429000"/>
            <a:ext cx="8763000" cy="2943896"/>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Zener</a:t>
            </a:r>
            <a:r>
              <a:rPr lang="en-US" dirty="0" smtClean="0"/>
              <a:t> Diode’s Equivalent </a:t>
            </a:r>
            <a:r>
              <a:rPr lang="en-US" dirty="0" err="1" smtClean="0"/>
              <a:t>Ckt</a:t>
            </a:r>
            <a:endParaRPr lang="en-US" dirty="0"/>
          </a:p>
        </p:txBody>
      </p:sp>
      <p:sp>
        <p:nvSpPr>
          <p:cNvPr id="8" name="Content Placeholder 7"/>
          <p:cNvSpPr>
            <a:spLocks noGrp="1"/>
          </p:cNvSpPr>
          <p:nvPr>
            <p:ph idx="1"/>
          </p:nvPr>
        </p:nvSpPr>
        <p:spPr>
          <a:xfrm>
            <a:off x="457200" y="1828800"/>
            <a:ext cx="8229600" cy="460648"/>
          </a:xfrm>
        </p:spPr>
        <p:txBody>
          <a:bodyPr/>
          <a:lstStyle/>
          <a:p>
            <a:pPr algn="just">
              <a:buFont typeface="Wingdings" pitchFamily="2" charset="2"/>
              <a:buChar char="q"/>
            </a:pPr>
            <a:r>
              <a:rPr lang="en-US" dirty="0" smtClean="0"/>
              <a:t> However if the reverse voltage is less than the breakdown voltage, it will work as open circuit as shown below.</a:t>
            </a:r>
          </a:p>
          <a:p>
            <a:pPr algn="just"/>
            <a:endParaRPr lang="en-US" dirty="0"/>
          </a:p>
        </p:txBody>
      </p:sp>
      <p:pic>
        <p:nvPicPr>
          <p:cNvPr id="3074" name="Picture 2"/>
          <p:cNvPicPr>
            <a:picLocks noChangeAspect="1" noChangeArrowheads="1"/>
          </p:cNvPicPr>
          <p:nvPr/>
        </p:nvPicPr>
        <p:blipFill>
          <a:blip r:embed="rId2"/>
          <a:srcRect l="11713" t="37500" r="6881" b="22917"/>
          <a:stretch>
            <a:fillRect/>
          </a:stretch>
        </p:blipFill>
        <p:spPr bwMode="auto">
          <a:xfrm>
            <a:off x="304800" y="2895600"/>
            <a:ext cx="8610600" cy="2353977"/>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Zener</a:t>
            </a:r>
            <a:r>
              <a:rPr lang="en-US" dirty="0" smtClean="0"/>
              <a:t> Diode as a Regulator</a:t>
            </a:r>
            <a:endParaRPr lang="en-US" dirty="0"/>
          </a:p>
        </p:txBody>
      </p:sp>
      <p:sp>
        <p:nvSpPr>
          <p:cNvPr id="4" name="Content Placeholder 3"/>
          <p:cNvSpPr>
            <a:spLocks noGrp="1"/>
          </p:cNvSpPr>
          <p:nvPr>
            <p:ph idx="10"/>
          </p:nvPr>
        </p:nvSpPr>
        <p:spPr>
          <a:xfrm>
            <a:off x="-228600" y="1143000"/>
            <a:ext cx="9296400" cy="2743200"/>
          </a:xfrm>
        </p:spPr>
        <p:txBody>
          <a:bodyPr/>
          <a:lstStyle/>
          <a:p>
            <a:pPr algn="just">
              <a:buFont typeface="Wingdings" pitchFamily="2" charset="2"/>
              <a:buChar char="q"/>
            </a:pPr>
            <a:r>
              <a:rPr lang="en-US" sz="1800" dirty="0" smtClean="0"/>
              <a:t> Try to find the state of the </a:t>
            </a:r>
            <a:r>
              <a:rPr lang="en-US" sz="1800" dirty="0" err="1" smtClean="0"/>
              <a:t>zener</a:t>
            </a:r>
            <a:r>
              <a:rPr lang="en-US" sz="1800" dirty="0" smtClean="0"/>
              <a:t> diode (Off, Forward Biased, Reverse Biased,     Reverse Biased and in Breakdown)</a:t>
            </a:r>
          </a:p>
          <a:p>
            <a:pPr algn="just">
              <a:buFont typeface="Wingdings" pitchFamily="2" charset="2"/>
              <a:buChar char="q"/>
            </a:pPr>
            <a:r>
              <a:rPr lang="en-US" sz="1800" dirty="0" smtClean="0"/>
              <a:t> Remove the diode and find the voltage across Load Resistance</a:t>
            </a:r>
          </a:p>
          <a:p>
            <a:pPr algn="just">
              <a:buFont typeface="Wingdings" pitchFamily="2" charset="2"/>
              <a:buChar char="q"/>
            </a:pPr>
            <a:r>
              <a:rPr lang="en-US" sz="1800" dirty="0" smtClean="0"/>
              <a:t> If above voltage is greater than specified breakdown voltage of </a:t>
            </a:r>
            <a:r>
              <a:rPr lang="en-US" sz="1800" dirty="0" err="1" smtClean="0"/>
              <a:t>zener</a:t>
            </a:r>
            <a:r>
              <a:rPr lang="en-US" sz="1800" dirty="0" smtClean="0"/>
              <a:t> diode than replace it by a </a:t>
            </a:r>
            <a:r>
              <a:rPr lang="en-US" sz="1800" dirty="0" err="1" smtClean="0"/>
              <a:t>battey</a:t>
            </a:r>
            <a:r>
              <a:rPr lang="en-US" sz="1800" dirty="0" smtClean="0"/>
              <a:t> of </a:t>
            </a:r>
            <a:r>
              <a:rPr lang="en-US" sz="1800" dirty="0" err="1" smtClean="0"/>
              <a:t>Vz</a:t>
            </a:r>
            <a:r>
              <a:rPr lang="en-US" sz="1800" dirty="0" smtClean="0"/>
              <a:t>. The voltage now across both diode as well as the Load        resistance will remain constant at </a:t>
            </a:r>
            <a:r>
              <a:rPr lang="en-US" sz="1800" dirty="0" err="1" smtClean="0"/>
              <a:t>Vz</a:t>
            </a:r>
            <a:r>
              <a:rPr lang="en-US" sz="1800" dirty="0" smtClean="0"/>
              <a:t>.</a:t>
            </a:r>
          </a:p>
          <a:p>
            <a:pPr algn="just">
              <a:buFont typeface="Wingdings" pitchFamily="2" charset="2"/>
              <a:buChar char="q"/>
            </a:pPr>
            <a:r>
              <a:rPr lang="en-US" sz="1800" dirty="0" smtClean="0"/>
              <a:t> If it less, then the replace it by an open circuit. In this case there is no regulation and the voltage across the load fluctuates as per the variations in the input power   supply.</a:t>
            </a:r>
            <a:endParaRPr lang="en-US" sz="1800" dirty="0"/>
          </a:p>
        </p:txBody>
      </p:sp>
      <p:pic>
        <p:nvPicPr>
          <p:cNvPr id="4098" name="Picture 2"/>
          <p:cNvPicPr>
            <a:picLocks noChangeAspect="1" noChangeArrowheads="1"/>
          </p:cNvPicPr>
          <p:nvPr/>
        </p:nvPicPr>
        <p:blipFill>
          <a:blip r:embed="rId2"/>
          <a:srcRect l="8199" t="15625" r="5124" b="27332"/>
          <a:stretch>
            <a:fillRect/>
          </a:stretch>
        </p:blipFill>
        <p:spPr bwMode="auto">
          <a:xfrm>
            <a:off x="533400" y="4041589"/>
            <a:ext cx="8153400" cy="2740211"/>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Zener</a:t>
            </a:r>
            <a:r>
              <a:rPr lang="en-US" dirty="0" smtClean="0"/>
              <a:t> Diode as a Regulator</a:t>
            </a:r>
            <a:endParaRPr lang="en-US" dirty="0"/>
          </a:p>
        </p:txBody>
      </p:sp>
      <p:sp>
        <p:nvSpPr>
          <p:cNvPr id="4" name="Content Placeholder 3"/>
          <p:cNvSpPr>
            <a:spLocks noGrp="1"/>
          </p:cNvSpPr>
          <p:nvPr>
            <p:ph idx="10"/>
          </p:nvPr>
        </p:nvSpPr>
        <p:spPr>
          <a:xfrm>
            <a:off x="0" y="1524000"/>
            <a:ext cx="8839200" cy="990600"/>
          </a:xfrm>
        </p:spPr>
        <p:txBody>
          <a:bodyPr/>
          <a:lstStyle/>
          <a:p>
            <a:pPr algn="just">
              <a:buFont typeface="Wingdings" pitchFamily="2" charset="2"/>
              <a:buChar char="q"/>
            </a:pPr>
            <a:r>
              <a:rPr lang="en-US" sz="2200" dirty="0" smtClean="0"/>
              <a:t> V &gt; </a:t>
            </a:r>
            <a:r>
              <a:rPr lang="en-US" sz="2200" dirty="0" err="1" smtClean="0"/>
              <a:t>Vz</a:t>
            </a:r>
            <a:r>
              <a:rPr lang="en-US" sz="2200" dirty="0" smtClean="0"/>
              <a:t>:    </a:t>
            </a:r>
            <a:r>
              <a:rPr lang="en-US" sz="2200" dirty="0" err="1" smtClean="0"/>
              <a:t>Eo</a:t>
            </a:r>
            <a:r>
              <a:rPr lang="en-US" sz="2200" dirty="0" smtClean="0"/>
              <a:t> = </a:t>
            </a:r>
            <a:r>
              <a:rPr lang="en-US" sz="2200" dirty="0" err="1" smtClean="0"/>
              <a:t>Vz</a:t>
            </a:r>
            <a:r>
              <a:rPr lang="en-US" sz="2200" dirty="0" smtClean="0"/>
              <a:t>, </a:t>
            </a:r>
            <a:r>
              <a:rPr lang="en-US" sz="2200" dirty="0" err="1" smtClean="0"/>
              <a:t>Iz</a:t>
            </a:r>
            <a:r>
              <a:rPr lang="en-US" sz="2200" dirty="0" smtClean="0"/>
              <a:t> = I – IL, </a:t>
            </a:r>
            <a:r>
              <a:rPr lang="en-US" sz="2200" dirty="0" err="1" smtClean="0"/>
              <a:t>Pz</a:t>
            </a:r>
            <a:r>
              <a:rPr lang="en-US" sz="2200" dirty="0" smtClean="0"/>
              <a:t> = </a:t>
            </a:r>
            <a:r>
              <a:rPr lang="en-US" sz="2200" dirty="0" err="1" smtClean="0"/>
              <a:t>Vz</a:t>
            </a:r>
            <a:r>
              <a:rPr lang="en-US" sz="2200" dirty="0" smtClean="0"/>
              <a:t>. </a:t>
            </a:r>
            <a:r>
              <a:rPr lang="en-US" sz="2200" dirty="0" err="1" smtClean="0"/>
              <a:t>Iz</a:t>
            </a:r>
            <a:r>
              <a:rPr lang="en-US" sz="2200" dirty="0" smtClean="0"/>
              <a:t>, IL = </a:t>
            </a:r>
            <a:r>
              <a:rPr lang="en-US" sz="2200" dirty="0" err="1" smtClean="0"/>
              <a:t>Vz</a:t>
            </a:r>
            <a:r>
              <a:rPr lang="en-US" sz="2200" dirty="0" smtClean="0"/>
              <a:t>/RL</a:t>
            </a:r>
          </a:p>
          <a:p>
            <a:pPr algn="just">
              <a:buFont typeface="Wingdings" pitchFamily="2" charset="2"/>
              <a:buChar char="q"/>
            </a:pPr>
            <a:r>
              <a:rPr lang="en-US" sz="2200" dirty="0" smtClean="0"/>
              <a:t> V &lt; </a:t>
            </a:r>
            <a:r>
              <a:rPr lang="en-US" sz="2200" dirty="0" err="1" smtClean="0"/>
              <a:t>Vz</a:t>
            </a:r>
            <a:r>
              <a:rPr lang="en-US" sz="2200" dirty="0" smtClean="0"/>
              <a:t>:    I = IL, </a:t>
            </a:r>
            <a:r>
              <a:rPr lang="en-US" sz="2200" dirty="0" err="1" smtClean="0"/>
              <a:t>Iz</a:t>
            </a:r>
            <a:r>
              <a:rPr lang="en-US" sz="2200" dirty="0" smtClean="0"/>
              <a:t> = 0, </a:t>
            </a:r>
            <a:r>
              <a:rPr lang="en-US" sz="2200" dirty="0" err="1" smtClean="0"/>
              <a:t>Pz</a:t>
            </a:r>
            <a:r>
              <a:rPr lang="en-US" sz="2200" dirty="0" smtClean="0"/>
              <a:t> = 0 (</a:t>
            </a:r>
            <a:r>
              <a:rPr lang="en-US" sz="2200" dirty="0" err="1" smtClean="0"/>
              <a:t>Pz</a:t>
            </a:r>
            <a:r>
              <a:rPr lang="en-US" sz="2200" dirty="0" smtClean="0"/>
              <a:t> = </a:t>
            </a:r>
            <a:r>
              <a:rPr lang="en-US" sz="2200" dirty="0" err="1" smtClean="0"/>
              <a:t>Vz.Iz</a:t>
            </a:r>
            <a:r>
              <a:rPr lang="en-US" sz="2200" dirty="0" smtClean="0"/>
              <a:t>), IL = </a:t>
            </a:r>
            <a:r>
              <a:rPr lang="en-US" sz="2200" dirty="0" err="1" smtClean="0"/>
              <a:t>Ei</a:t>
            </a:r>
            <a:r>
              <a:rPr lang="en-US" sz="2200" dirty="0" smtClean="0"/>
              <a:t>/(R+RL) = I</a:t>
            </a:r>
            <a:endParaRPr lang="en-US" sz="2200" dirty="0"/>
          </a:p>
        </p:txBody>
      </p:sp>
      <p:pic>
        <p:nvPicPr>
          <p:cNvPr id="5122" name="Picture 2"/>
          <p:cNvPicPr>
            <a:picLocks noChangeAspect="1" noChangeArrowheads="1"/>
          </p:cNvPicPr>
          <p:nvPr/>
        </p:nvPicPr>
        <p:blipFill>
          <a:blip r:embed="rId2"/>
          <a:srcRect l="8785" t="17708" r="5124" b="37500"/>
          <a:stretch>
            <a:fillRect/>
          </a:stretch>
        </p:blipFill>
        <p:spPr bwMode="auto">
          <a:xfrm>
            <a:off x="381000" y="2895600"/>
            <a:ext cx="8534400" cy="2496458"/>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Check</a:t>
            </a:r>
            <a:endParaRPr lang="en-US" dirty="0"/>
          </a:p>
        </p:txBody>
      </p:sp>
      <p:sp>
        <p:nvSpPr>
          <p:cNvPr id="3" name="Content Placeholder 2"/>
          <p:cNvSpPr>
            <a:spLocks noGrp="1"/>
          </p:cNvSpPr>
          <p:nvPr>
            <p:ph idx="1"/>
          </p:nvPr>
        </p:nvSpPr>
        <p:spPr>
          <a:xfrm>
            <a:off x="457200" y="1371600"/>
            <a:ext cx="8229600" cy="609599"/>
          </a:xfrm>
        </p:spPr>
        <p:txBody>
          <a:bodyPr/>
          <a:lstStyle/>
          <a:p>
            <a:r>
              <a:rPr lang="en-US" dirty="0" smtClean="0"/>
              <a:t>Determine whether </a:t>
            </a:r>
            <a:r>
              <a:rPr lang="en-US" dirty="0" err="1" smtClean="0"/>
              <a:t>Zener</a:t>
            </a:r>
            <a:r>
              <a:rPr lang="en-US" dirty="0" smtClean="0"/>
              <a:t> diode is on or off? Accordingly specify the output voltage.</a:t>
            </a:r>
            <a:endParaRPr lang="en-US" dirty="0"/>
          </a:p>
        </p:txBody>
      </p:sp>
      <p:pic>
        <p:nvPicPr>
          <p:cNvPr id="6146" name="Picture 2"/>
          <p:cNvPicPr>
            <a:picLocks noChangeAspect="1" noChangeArrowheads="1"/>
          </p:cNvPicPr>
          <p:nvPr/>
        </p:nvPicPr>
        <p:blipFill>
          <a:blip r:embed="rId2"/>
          <a:srcRect l="12884" t="40625" r="49634" b="15625"/>
          <a:stretch>
            <a:fillRect/>
          </a:stretch>
        </p:blipFill>
        <p:spPr bwMode="auto">
          <a:xfrm>
            <a:off x="4724400" y="2895600"/>
            <a:ext cx="3831771" cy="2514600"/>
          </a:xfrm>
          <a:prstGeom prst="rect">
            <a:avLst/>
          </a:prstGeom>
          <a:noFill/>
          <a:ln w="9525">
            <a:noFill/>
            <a:miter lim="800000"/>
            <a:headEnd/>
            <a:tailEnd/>
          </a:ln>
          <a:effectLst/>
        </p:spPr>
      </p:pic>
      <p:pic>
        <p:nvPicPr>
          <p:cNvPr id="6148" name="Picture 4"/>
          <p:cNvPicPr>
            <a:picLocks noChangeAspect="1" noChangeArrowheads="1"/>
          </p:cNvPicPr>
          <p:nvPr/>
        </p:nvPicPr>
        <p:blipFill>
          <a:blip r:embed="rId3"/>
          <a:srcRect/>
          <a:stretch>
            <a:fillRect/>
          </a:stretch>
        </p:blipFill>
        <p:spPr bwMode="auto">
          <a:xfrm>
            <a:off x="533400" y="2895600"/>
            <a:ext cx="3848100" cy="253365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ko-KR" dirty="0" smtClean="0"/>
              <a:t>N – Type Semiconductor</a:t>
            </a:r>
            <a:endParaRPr lang="ko-KR" altLang="en-US" dirty="0"/>
          </a:p>
        </p:txBody>
      </p:sp>
      <p:sp>
        <p:nvSpPr>
          <p:cNvPr id="6" name="Content Placeholder 5"/>
          <p:cNvSpPr>
            <a:spLocks noGrp="1"/>
          </p:cNvSpPr>
          <p:nvPr>
            <p:ph idx="1"/>
          </p:nvPr>
        </p:nvSpPr>
        <p:spPr>
          <a:xfrm>
            <a:off x="381000" y="1977752"/>
            <a:ext cx="8229600" cy="460648"/>
          </a:xfrm>
        </p:spPr>
        <p:txBody>
          <a:bodyPr/>
          <a:lstStyle/>
          <a:p>
            <a:pPr algn="ctr"/>
            <a:r>
              <a:rPr lang="en-US" altLang="ko-KR" sz="2800" b="1" dirty="0" smtClean="0">
                <a:solidFill>
                  <a:schemeClr val="tx1">
                    <a:lumMod val="75000"/>
                    <a:lumOff val="25000"/>
                  </a:schemeClr>
                </a:solidFill>
                <a:latin typeface="Arial" pitchFamily="34" charset="0"/>
                <a:cs typeface="Arial" pitchFamily="34" charset="0"/>
              </a:rPr>
              <a:t> Germanium doped with Antimony (</a:t>
            </a:r>
            <a:r>
              <a:rPr lang="en-US" altLang="ko-KR" sz="2800" b="1" dirty="0" err="1" smtClean="0">
                <a:solidFill>
                  <a:schemeClr val="tx1">
                    <a:lumMod val="75000"/>
                    <a:lumOff val="25000"/>
                  </a:schemeClr>
                </a:solidFill>
                <a:latin typeface="Arial" pitchFamily="34" charset="0"/>
                <a:cs typeface="Arial" pitchFamily="34" charset="0"/>
              </a:rPr>
              <a:t>Pentavalent</a:t>
            </a:r>
            <a:r>
              <a:rPr lang="en-US" altLang="ko-KR" sz="2800" b="1" dirty="0" smtClean="0">
                <a:solidFill>
                  <a:schemeClr val="tx1">
                    <a:lumMod val="75000"/>
                    <a:lumOff val="25000"/>
                  </a:schemeClr>
                </a:solidFill>
                <a:latin typeface="Arial" pitchFamily="34" charset="0"/>
                <a:cs typeface="Arial" pitchFamily="34" charset="0"/>
              </a:rPr>
              <a:t> Impurity)</a:t>
            </a:r>
            <a:endParaRPr lang="en-US" altLang="ko-KR" sz="2800" b="1" dirty="0">
              <a:solidFill>
                <a:schemeClr val="tx1">
                  <a:lumMod val="75000"/>
                  <a:lumOff val="25000"/>
                </a:schemeClr>
              </a:solidFill>
              <a:latin typeface="Arial" pitchFamily="34" charset="0"/>
              <a:cs typeface="Arial" pitchFamily="34" charset="0"/>
            </a:endParaRPr>
          </a:p>
        </p:txBody>
      </p:sp>
      <p:sp>
        <p:nvSpPr>
          <p:cNvPr id="7" name="Content Placeholder 6"/>
          <p:cNvSpPr>
            <a:spLocks noGrp="1"/>
          </p:cNvSpPr>
          <p:nvPr>
            <p:ph idx="10"/>
          </p:nvPr>
        </p:nvSpPr>
        <p:spPr/>
        <p:txBody>
          <a:bodyPr/>
          <a:lstStyle/>
          <a:p>
            <a:endParaRPr lang="ko-KR" altLang="en-US" dirty="0">
              <a:latin typeface="Arial" pitchFamily="34" charset="0"/>
              <a:cs typeface="Arial" pitchFamily="34" charset="0"/>
            </a:endParaRPr>
          </a:p>
        </p:txBody>
      </p:sp>
      <p:pic>
        <p:nvPicPr>
          <p:cNvPr id="14339" name="Picture 3"/>
          <p:cNvPicPr>
            <a:picLocks noChangeAspect="1" noChangeArrowheads="1"/>
          </p:cNvPicPr>
          <p:nvPr/>
        </p:nvPicPr>
        <p:blipFill>
          <a:blip r:embed="rId2"/>
          <a:srcRect l="3734" t="22917" r="1977" b="15625"/>
          <a:stretch>
            <a:fillRect/>
          </a:stretch>
        </p:blipFill>
        <p:spPr bwMode="auto">
          <a:xfrm>
            <a:off x="228600" y="2836438"/>
            <a:ext cx="8686800" cy="3183362"/>
          </a:xfrm>
          <a:prstGeom prst="rect">
            <a:avLst/>
          </a:prstGeom>
          <a:noFill/>
          <a:ln w="9525">
            <a:noFill/>
            <a:miter lim="800000"/>
            <a:headEnd/>
            <a:tailEnd/>
          </a:ln>
          <a:effectLst/>
        </p:spPr>
      </p:pic>
    </p:spTree>
    <p:extLst>
      <p:ext uri="{BB962C8B-B14F-4D97-AF65-F5344CB8AC3E}">
        <p14:creationId xmlns:p14="http://schemas.microsoft.com/office/powerpoint/2010/main" xmlns="" val="8917631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 (Light Emitting Diode)</a:t>
            </a:r>
            <a:endParaRPr lang="en-US" dirty="0"/>
          </a:p>
        </p:txBody>
      </p:sp>
      <p:sp>
        <p:nvSpPr>
          <p:cNvPr id="4" name="Content Placeholder 3"/>
          <p:cNvSpPr>
            <a:spLocks noGrp="1"/>
          </p:cNvSpPr>
          <p:nvPr>
            <p:ph idx="10"/>
          </p:nvPr>
        </p:nvSpPr>
        <p:spPr>
          <a:xfrm>
            <a:off x="-152400" y="1219200"/>
            <a:ext cx="6172200" cy="4800600"/>
          </a:xfrm>
        </p:spPr>
        <p:txBody>
          <a:bodyPr/>
          <a:lstStyle/>
          <a:p>
            <a:pPr algn="just">
              <a:buFont typeface="Wingdings" pitchFamily="2" charset="2"/>
              <a:buChar char="q"/>
            </a:pPr>
            <a:r>
              <a:rPr lang="en-US" sz="1800" dirty="0" smtClean="0"/>
              <a:t> It is a diode which emits visible light when forward biased</a:t>
            </a:r>
          </a:p>
          <a:p>
            <a:pPr algn="just">
              <a:buFont typeface="Wingdings" pitchFamily="2" charset="2"/>
              <a:buChar char="q"/>
            </a:pPr>
            <a:r>
              <a:rPr lang="en-US" sz="1800" dirty="0" smtClean="0"/>
              <a:t> Made from Gallium, Phosphorus or/and Arsenic     (</a:t>
            </a:r>
            <a:r>
              <a:rPr lang="en-US" sz="1800" dirty="0" err="1" smtClean="0"/>
              <a:t>GaAs</a:t>
            </a:r>
            <a:r>
              <a:rPr lang="en-US" sz="1800" dirty="0" smtClean="0"/>
              <a:t>, </a:t>
            </a:r>
            <a:r>
              <a:rPr lang="en-US" sz="1800" dirty="0" err="1" smtClean="0"/>
              <a:t>GaPh</a:t>
            </a:r>
            <a:r>
              <a:rPr lang="en-US" sz="1800" dirty="0" smtClean="0"/>
              <a:t>, </a:t>
            </a:r>
            <a:r>
              <a:rPr lang="en-US" sz="1800" dirty="0" err="1" smtClean="0"/>
              <a:t>GaInPh</a:t>
            </a:r>
            <a:r>
              <a:rPr lang="en-US" sz="1800" dirty="0" smtClean="0"/>
              <a:t>). Changing the element and       proportion  changes the color.</a:t>
            </a:r>
          </a:p>
          <a:p>
            <a:pPr algn="just">
              <a:buFont typeface="Wingdings" pitchFamily="2" charset="2"/>
              <a:buChar char="q"/>
            </a:pPr>
            <a:r>
              <a:rPr lang="en-US" sz="1800" dirty="0" smtClean="0"/>
              <a:t> Gallium Arsenide – Red Light</a:t>
            </a:r>
          </a:p>
          <a:p>
            <a:pPr algn="just">
              <a:buFont typeface="Wingdings" pitchFamily="2" charset="2"/>
              <a:buChar char="q"/>
            </a:pPr>
            <a:r>
              <a:rPr lang="en-US" sz="1800" dirty="0" smtClean="0"/>
              <a:t> Gallium </a:t>
            </a:r>
            <a:r>
              <a:rPr lang="en-US" sz="1800" dirty="0" err="1" smtClean="0"/>
              <a:t>Phosphide</a:t>
            </a:r>
            <a:r>
              <a:rPr lang="en-US" sz="1800" dirty="0" smtClean="0"/>
              <a:t> – Green Light</a:t>
            </a:r>
          </a:p>
          <a:p>
            <a:pPr algn="just">
              <a:buFont typeface="Wingdings" pitchFamily="2" charset="2"/>
              <a:buChar char="q"/>
            </a:pPr>
            <a:r>
              <a:rPr lang="en-US" sz="1800" dirty="0" smtClean="0"/>
              <a:t> When LED is forward biased, the electrons cross    the junction and recombine with holes.</a:t>
            </a:r>
          </a:p>
          <a:p>
            <a:pPr algn="just">
              <a:buFont typeface="Wingdings" pitchFamily="2" charset="2"/>
              <a:buChar char="q"/>
            </a:pPr>
            <a:r>
              <a:rPr lang="en-US" sz="1800" dirty="0" smtClean="0"/>
              <a:t> These electrons being in conduction band are at    higher energy levels.</a:t>
            </a:r>
          </a:p>
          <a:p>
            <a:pPr algn="just">
              <a:buFont typeface="Wingdings" pitchFamily="2" charset="2"/>
              <a:buChar char="q"/>
            </a:pPr>
            <a:r>
              <a:rPr lang="en-US" sz="1800" dirty="0" smtClean="0"/>
              <a:t> When they recombine, energy is released in the form   of heat and light.</a:t>
            </a:r>
          </a:p>
          <a:p>
            <a:pPr algn="just">
              <a:buFont typeface="Wingdings" pitchFamily="2" charset="2"/>
              <a:buChar char="q"/>
            </a:pPr>
            <a:r>
              <a:rPr lang="en-US" sz="1800" dirty="0" smtClean="0"/>
              <a:t> For Si and </a:t>
            </a:r>
            <a:r>
              <a:rPr lang="en-US" sz="1800" dirty="0" err="1" smtClean="0"/>
              <a:t>Ge</a:t>
            </a:r>
            <a:r>
              <a:rPr lang="en-US" sz="1800" dirty="0" smtClean="0"/>
              <a:t> diodes, the entire energy is given in the form of heat and the emitted light is insignificant.</a:t>
            </a:r>
          </a:p>
          <a:p>
            <a:pPr algn="just">
              <a:buFont typeface="Wingdings" pitchFamily="2" charset="2"/>
              <a:buChar char="q"/>
            </a:pPr>
            <a:r>
              <a:rPr lang="en-US" sz="1800" dirty="0" smtClean="0"/>
              <a:t> For LED, the sufficient energy is emitted as light    that too in the visible region.</a:t>
            </a:r>
          </a:p>
          <a:p>
            <a:pPr algn="just">
              <a:buFont typeface="Wingdings" pitchFamily="2" charset="2"/>
              <a:buChar char="q"/>
            </a:pPr>
            <a:r>
              <a:rPr lang="en-US" sz="1800" dirty="0" smtClean="0"/>
              <a:t> Works as a normal diode when forward biased.</a:t>
            </a:r>
            <a:endParaRPr lang="en-US" sz="1800" dirty="0"/>
          </a:p>
        </p:txBody>
      </p:sp>
      <p:pic>
        <p:nvPicPr>
          <p:cNvPr id="7170" name="Picture 2" descr="https://5.imimg.com/data5/DN/SE/MY-3299289/5mm-led-light-emitting-diode-500x500.jpg"/>
          <p:cNvPicPr>
            <a:picLocks noChangeAspect="1" noChangeArrowheads="1"/>
          </p:cNvPicPr>
          <p:nvPr/>
        </p:nvPicPr>
        <p:blipFill>
          <a:blip r:embed="rId2"/>
          <a:srcRect/>
          <a:stretch>
            <a:fillRect/>
          </a:stretch>
        </p:blipFill>
        <p:spPr bwMode="auto">
          <a:xfrm>
            <a:off x="6172200" y="2362200"/>
            <a:ext cx="2695575" cy="2695575"/>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 Cont…</a:t>
            </a:r>
            <a:endParaRPr lang="en-US" dirty="0"/>
          </a:p>
        </p:txBody>
      </p:sp>
      <p:pic>
        <p:nvPicPr>
          <p:cNvPr id="51202" name="Picture 2"/>
          <p:cNvPicPr>
            <a:picLocks noChangeAspect="1" noChangeArrowheads="1"/>
          </p:cNvPicPr>
          <p:nvPr/>
        </p:nvPicPr>
        <p:blipFill>
          <a:blip r:embed="rId2"/>
          <a:srcRect l="27526" t="44792" r="25037" b="10417"/>
          <a:stretch>
            <a:fillRect/>
          </a:stretch>
        </p:blipFill>
        <p:spPr bwMode="auto">
          <a:xfrm>
            <a:off x="370367" y="1676400"/>
            <a:ext cx="8468833" cy="44958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Multi-Color LEDs</a:t>
            </a:r>
            <a:endParaRPr lang="en-US" dirty="0"/>
          </a:p>
        </p:txBody>
      </p:sp>
      <p:sp>
        <p:nvSpPr>
          <p:cNvPr id="4" name="Content Placeholder 3"/>
          <p:cNvSpPr>
            <a:spLocks noGrp="1"/>
          </p:cNvSpPr>
          <p:nvPr>
            <p:ph idx="10"/>
          </p:nvPr>
        </p:nvSpPr>
        <p:spPr>
          <a:xfrm>
            <a:off x="-152400" y="1295400"/>
            <a:ext cx="9144000" cy="2133600"/>
          </a:xfrm>
        </p:spPr>
        <p:txBody>
          <a:bodyPr/>
          <a:lstStyle/>
          <a:p>
            <a:pPr algn="just">
              <a:buFont typeface="Wingdings" pitchFamily="2" charset="2"/>
              <a:buChar char="q"/>
            </a:pPr>
            <a:r>
              <a:rPr lang="en-US" sz="1800" dirty="0" smtClean="0"/>
              <a:t> These LEDs emit one color when forward biased and another when reverse      biased</a:t>
            </a:r>
          </a:p>
          <a:p>
            <a:pPr algn="just">
              <a:buFont typeface="Wingdings" pitchFamily="2" charset="2"/>
              <a:buChar char="q"/>
            </a:pPr>
            <a:r>
              <a:rPr lang="en-US" sz="1800" dirty="0" smtClean="0"/>
              <a:t> Comprises of two PN-junctions connected in reverse-parallel mode.</a:t>
            </a:r>
          </a:p>
          <a:p>
            <a:pPr algn="just">
              <a:buFont typeface="Wingdings" pitchFamily="2" charset="2"/>
              <a:buChar char="q"/>
            </a:pPr>
            <a:r>
              <a:rPr lang="en-US" sz="1800" dirty="0" smtClean="0"/>
              <a:t> Usually when forward biased these LEDs emit RED color and when reverse      biased they emit GREEN color.</a:t>
            </a:r>
          </a:p>
          <a:p>
            <a:pPr algn="just">
              <a:buFont typeface="Wingdings" pitchFamily="2" charset="2"/>
              <a:buChar char="q"/>
            </a:pPr>
            <a:r>
              <a:rPr lang="en-US" sz="1800" dirty="0" smtClean="0"/>
              <a:t> If these are switched fast between the two polarities then they emit the third    color. For example RED and GREEN combination will emit Yellow as third color.</a:t>
            </a:r>
            <a:endParaRPr lang="en-US" sz="1800" dirty="0"/>
          </a:p>
        </p:txBody>
      </p:sp>
      <p:pic>
        <p:nvPicPr>
          <p:cNvPr id="52227" name="Picture 3"/>
          <p:cNvPicPr>
            <a:picLocks noChangeAspect="1" noChangeArrowheads="1"/>
          </p:cNvPicPr>
          <p:nvPr/>
        </p:nvPicPr>
        <p:blipFill>
          <a:blip r:embed="rId2"/>
          <a:srcRect l="23646" t="21875" r="23060" b="19792"/>
          <a:stretch>
            <a:fillRect/>
          </a:stretch>
        </p:blipFill>
        <p:spPr bwMode="auto">
          <a:xfrm>
            <a:off x="1981200" y="3593124"/>
            <a:ext cx="5181600" cy="3188676"/>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Seven Segment Display</a:t>
            </a:r>
            <a:endParaRPr lang="en-US" dirty="0"/>
          </a:p>
        </p:txBody>
      </p:sp>
      <p:pic>
        <p:nvPicPr>
          <p:cNvPr id="53250" name="Picture 2" descr="https://i.ytimg.com/vi/asO5k7Ur0n0/maxresdefault.jpg"/>
          <p:cNvPicPr>
            <a:picLocks noChangeAspect="1" noChangeArrowheads="1"/>
          </p:cNvPicPr>
          <p:nvPr/>
        </p:nvPicPr>
        <p:blipFill>
          <a:blip r:embed="rId2"/>
          <a:srcRect l="17247" t="9440" b="31563"/>
          <a:stretch>
            <a:fillRect/>
          </a:stretch>
        </p:blipFill>
        <p:spPr bwMode="auto">
          <a:xfrm>
            <a:off x="4162425" y="1524000"/>
            <a:ext cx="4752975" cy="1905000"/>
          </a:xfrm>
          <a:prstGeom prst="rect">
            <a:avLst/>
          </a:prstGeom>
          <a:noFill/>
        </p:spPr>
      </p:pic>
      <p:pic>
        <p:nvPicPr>
          <p:cNvPr id="53252" name="Picture 4" descr="https://hackaday.com/wp-content/uploads/2019/10/mechanical-7seg-featured.jpg?w=800"/>
          <p:cNvPicPr>
            <a:picLocks noChangeAspect="1" noChangeArrowheads="1"/>
          </p:cNvPicPr>
          <p:nvPr/>
        </p:nvPicPr>
        <p:blipFill>
          <a:blip r:embed="rId3"/>
          <a:srcRect/>
          <a:stretch>
            <a:fillRect/>
          </a:stretch>
        </p:blipFill>
        <p:spPr bwMode="auto">
          <a:xfrm>
            <a:off x="1981200" y="3735316"/>
            <a:ext cx="4876800" cy="2741684"/>
          </a:xfrm>
          <a:prstGeom prst="rect">
            <a:avLst/>
          </a:prstGeom>
          <a:noFill/>
        </p:spPr>
      </p:pic>
      <p:pic>
        <p:nvPicPr>
          <p:cNvPr id="53254" name="Picture 6" descr="https://lh5.googleusercontent.com/proxy/b9wMGhPB8Lp6XQIYIYLkbndYp2eerM3b3pKd_EKI7sDv5pb7vm1gMJqoTYLe8PGCk5c7xJzfuL4U1HPj56gwhsDNHQ9R289_8Mck"/>
          <p:cNvPicPr>
            <a:picLocks noChangeAspect="1" noChangeArrowheads="1"/>
          </p:cNvPicPr>
          <p:nvPr/>
        </p:nvPicPr>
        <p:blipFill>
          <a:blip r:embed="rId4"/>
          <a:srcRect/>
          <a:stretch>
            <a:fillRect/>
          </a:stretch>
        </p:blipFill>
        <p:spPr bwMode="auto">
          <a:xfrm>
            <a:off x="304800" y="1524000"/>
            <a:ext cx="3572862" cy="1905000"/>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SSD Cont…</a:t>
            </a:r>
            <a:endParaRPr lang="en-US" dirty="0"/>
          </a:p>
        </p:txBody>
      </p:sp>
      <p:sp>
        <p:nvSpPr>
          <p:cNvPr id="4" name="Content Placeholder 3"/>
          <p:cNvSpPr>
            <a:spLocks noGrp="1"/>
          </p:cNvSpPr>
          <p:nvPr>
            <p:ph idx="10"/>
          </p:nvPr>
        </p:nvSpPr>
        <p:spPr>
          <a:xfrm>
            <a:off x="0" y="1143000"/>
            <a:ext cx="9144000" cy="2209800"/>
          </a:xfrm>
        </p:spPr>
        <p:txBody>
          <a:bodyPr/>
          <a:lstStyle/>
          <a:p>
            <a:pPr algn="just">
              <a:buFont typeface="Wingdings" pitchFamily="2" charset="2"/>
              <a:buChar char="q"/>
            </a:pPr>
            <a:r>
              <a:rPr lang="en-US" sz="2000" dirty="0" smtClean="0"/>
              <a:t> LEDs are grouped to form a Seven Segment Display</a:t>
            </a:r>
          </a:p>
          <a:p>
            <a:pPr algn="just">
              <a:buFont typeface="Wingdings" pitchFamily="2" charset="2"/>
              <a:buChar char="q"/>
            </a:pPr>
            <a:r>
              <a:rPr lang="en-US" sz="2000" dirty="0" smtClean="0"/>
              <a:t> It contains seven LEDs A, B, C, D, E, F and G in shape of a figure ‘8’</a:t>
            </a:r>
          </a:p>
          <a:p>
            <a:pPr algn="just">
              <a:buFont typeface="Wingdings" pitchFamily="2" charset="2"/>
              <a:buChar char="q"/>
            </a:pPr>
            <a:r>
              <a:rPr lang="en-US" sz="2000" dirty="0" smtClean="0"/>
              <a:t> If a particular LED is forward biased then that LED will glow, thereby    lighting up that segment or bar.</a:t>
            </a:r>
          </a:p>
          <a:p>
            <a:pPr algn="just">
              <a:buFont typeface="Wingdings" pitchFamily="2" charset="2"/>
              <a:buChar char="q"/>
            </a:pPr>
            <a:r>
              <a:rPr lang="en-US" sz="2000" dirty="0" smtClean="0"/>
              <a:t> By forward biasing various combinations of these seven LEDs, it is      possible to display any number between 0 – 9.</a:t>
            </a:r>
          </a:p>
        </p:txBody>
      </p:sp>
      <p:pic>
        <p:nvPicPr>
          <p:cNvPr id="6" name="Picture 2"/>
          <p:cNvPicPr>
            <a:picLocks noChangeAspect="1" noChangeArrowheads="1"/>
          </p:cNvPicPr>
          <p:nvPr/>
        </p:nvPicPr>
        <p:blipFill>
          <a:blip r:embed="rId2"/>
          <a:srcRect l="16398" t="37500" r="18594" b="18750"/>
          <a:stretch>
            <a:fillRect/>
          </a:stretch>
        </p:blipFill>
        <p:spPr bwMode="auto">
          <a:xfrm>
            <a:off x="685800" y="3429000"/>
            <a:ext cx="7854042" cy="297180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a:xfrm>
            <a:off x="457200" y="2434952"/>
            <a:ext cx="8229600" cy="460648"/>
          </a:xfrm>
        </p:spPr>
        <p:txBody>
          <a:bodyPr/>
          <a:lstStyle/>
          <a:p>
            <a:pPr algn="just">
              <a:buFont typeface="Wingdings" pitchFamily="2" charset="2"/>
              <a:buChar char="q"/>
            </a:pPr>
            <a:r>
              <a:rPr lang="en-US" dirty="0" smtClean="0"/>
              <a:t> </a:t>
            </a:r>
            <a:r>
              <a:rPr lang="en-US" dirty="0" err="1" smtClean="0"/>
              <a:t>Eg</a:t>
            </a:r>
            <a:r>
              <a:rPr lang="en-US" dirty="0" smtClean="0"/>
              <a:t>. When A, B, C and D are lit, (By forward biasing them), the display   will show number ‘3’</a:t>
            </a:r>
          </a:p>
          <a:p>
            <a:pPr algn="just">
              <a:buFont typeface="Wingdings" pitchFamily="2" charset="2"/>
              <a:buChar char="q"/>
            </a:pPr>
            <a:r>
              <a:rPr lang="en-US" dirty="0" smtClean="0"/>
              <a:t> To get ‘0’ all segments except ‘G’ are lit.</a:t>
            </a:r>
          </a:p>
          <a:p>
            <a:pPr algn="just">
              <a:buFont typeface="Wingdings" pitchFamily="2" charset="2"/>
              <a:buChar char="q"/>
            </a:pPr>
            <a:r>
              <a:rPr lang="en-US" dirty="0" smtClean="0"/>
              <a:t> In figure (ii) external resistors are included to limit current thereby      preventing LEDs from damage</a:t>
            </a:r>
          </a:p>
          <a:p>
            <a:pPr algn="just">
              <a:buFont typeface="Wingdings" pitchFamily="2" charset="2"/>
              <a:buChar char="q"/>
            </a:pPr>
            <a:r>
              <a:rPr lang="en-US" dirty="0" smtClean="0"/>
              <a:t> The configuration is referred to as Common Anode type. We also have Common Cathode type SSDs.</a:t>
            </a:r>
          </a:p>
          <a:p>
            <a:endParaRPr lang="en-US" dirty="0"/>
          </a:p>
        </p:txBody>
      </p:sp>
      <p:pic>
        <p:nvPicPr>
          <p:cNvPr id="55302" name="Picture 6" descr="https://encrypted-tbn0.gstatic.com/images?q=tbn:ANd9GcSdj-ivODHyAKm6p67ebNJctHxi4TD30gC-dD9Q5CoTS7peyQ0&amp;s"/>
          <p:cNvPicPr>
            <a:picLocks noChangeAspect="1" noChangeArrowheads="1"/>
          </p:cNvPicPr>
          <p:nvPr/>
        </p:nvPicPr>
        <p:blipFill>
          <a:blip r:embed="rId2"/>
          <a:srcRect/>
          <a:stretch>
            <a:fillRect/>
          </a:stretch>
        </p:blipFill>
        <p:spPr bwMode="auto">
          <a:xfrm>
            <a:off x="1447800" y="4114800"/>
            <a:ext cx="6324600" cy="2519958"/>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sz="7200" b="1" dirty="0" smtClean="0"/>
              <a:t>To Be Continued…</a:t>
            </a:r>
            <a:endParaRPr lang="en-US" sz="7200" b="1" dirty="0"/>
          </a:p>
        </p:txBody>
      </p:sp>
      <p:sp>
        <p:nvSpPr>
          <p:cNvPr id="6" name="Subtitle 5"/>
          <p:cNvSpPr>
            <a:spLocks noGrp="1"/>
          </p:cNvSpPr>
          <p:nvPr>
            <p:ph type="subTitle" idx="1"/>
          </p:nvPr>
        </p:nvSpPr>
        <p:spPr/>
        <p:txBody>
          <a:bodyPr/>
          <a:lstStyle/>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 Junction</a:t>
            </a:r>
            <a:endParaRPr lang="en-US" dirty="0"/>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0"/>
          </p:nvPr>
        </p:nvSpPr>
        <p:spPr/>
        <p:txBody>
          <a:bodyPr/>
          <a:lstStyle/>
          <a:p>
            <a:endParaRPr lang="en-US" dirty="0"/>
          </a:p>
        </p:txBody>
      </p:sp>
      <p:pic>
        <p:nvPicPr>
          <p:cNvPr id="17410" name="Picture 2" descr="https://upload.wikimedia.org/wikipedia/commons/thumb/7/79/PN_diode_with_electrical_symbol.svg/1200px-PN_diode_with_electrical_symbol.svg.png"/>
          <p:cNvPicPr>
            <a:picLocks noChangeAspect="1" noChangeArrowheads="1"/>
          </p:cNvPicPr>
          <p:nvPr/>
        </p:nvPicPr>
        <p:blipFill>
          <a:blip r:embed="rId2"/>
          <a:srcRect/>
          <a:stretch>
            <a:fillRect/>
          </a:stretch>
        </p:blipFill>
        <p:spPr bwMode="auto">
          <a:xfrm>
            <a:off x="228600" y="3048000"/>
            <a:ext cx="8643579" cy="28956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Depletion Layer</a:t>
            </a:r>
            <a:endParaRPr lang="en-US" dirty="0"/>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0"/>
          </p:nvPr>
        </p:nvSpPr>
        <p:spPr/>
        <p:txBody>
          <a:bodyPr/>
          <a:lstStyle/>
          <a:p>
            <a:endParaRPr lang="en-US" dirty="0"/>
          </a:p>
        </p:txBody>
      </p:sp>
      <p:pic>
        <p:nvPicPr>
          <p:cNvPr id="16386" name="Picture 2"/>
          <p:cNvPicPr>
            <a:picLocks noChangeAspect="1" noChangeArrowheads="1"/>
          </p:cNvPicPr>
          <p:nvPr/>
        </p:nvPicPr>
        <p:blipFill>
          <a:blip r:embed="rId2"/>
          <a:srcRect l="18741" t="20833" r="11567" b="8333"/>
          <a:stretch>
            <a:fillRect/>
          </a:stretch>
        </p:blipFill>
        <p:spPr bwMode="auto">
          <a:xfrm>
            <a:off x="533400" y="1447800"/>
            <a:ext cx="8134350" cy="4648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Depletion Layer</a:t>
            </a:r>
            <a:endParaRPr lang="en-US" dirty="0"/>
          </a:p>
        </p:txBody>
      </p:sp>
      <p:sp>
        <p:nvSpPr>
          <p:cNvPr id="7" name="Content Placeholder 6"/>
          <p:cNvSpPr>
            <a:spLocks noGrp="1"/>
          </p:cNvSpPr>
          <p:nvPr>
            <p:ph idx="10"/>
          </p:nvPr>
        </p:nvSpPr>
        <p:spPr>
          <a:xfrm>
            <a:off x="-152400" y="1809800"/>
            <a:ext cx="9296400" cy="5353000"/>
          </a:xfrm>
        </p:spPr>
        <p:txBody>
          <a:bodyPr/>
          <a:lstStyle/>
          <a:p>
            <a:pPr algn="just">
              <a:buFont typeface="Wingdings" pitchFamily="2" charset="2"/>
              <a:buChar char="q"/>
            </a:pPr>
            <a:r>
              <a:rPr lang="en-US" sz="2200" dirty="0" smtClean="0">
                <a:solidFill>
                  <a:schemeClr val="tx1"/>
                </a:solidFill>
                <a:latin typeface="+mj-lt"/>
                <a:ea typeface="Verdana" pitchFamily="34" charset="0"/>
                <a:cs typeface="Verdana" pitchFamily="34" charset="0"/>
              </a:rPr>
              <a:t> The excess electrons in the N- Region cross the junction and      combine with the excess holes in the P – region. </a:t>
            </a:r>
          </a:p>
          <a:p>
            <a:pPr algn="just">
              <a:buFont typeface="Wingdings" pitchFamily="2" charset="2"/>
              <a:buChar char="q"/>
            </a:pPr>
            <a:r>
              <a:rPr lang="en-US" sz="2200" dirty="0" smtClean="0">
                <a:solidFill>
                  <a:schemeClr val="tx1"/>
                </a:solidFill>
                <a:latin typeface="+mj-lt"/>
                <a:ea typeface="Verdana" pitchFamily="34" charset="0"/>
                <a:cs typeface="Verdana" pitchFamily="34" charset="0"/>
              </a:rPr>
              <a:t> N- Region looses electrons and becomes positively charged</a:t>
            </a:r>
          </a:p>
          <a:p>
            <a:pPr algn="just">
              <a:buFont typeface="Wingdings" pitchFamily="2" charset="2"/>
              <a:buChar char="q"/>
            </a:pPr>
            <a:r>
              <a:rPr lang="en-US" sz="2200" dirty="0" smtClean="0">
                <a:solidFill>
                  <a:schemeClr val="tx1"/>
                </a:solidFill>
                <a:latin typeface="+mj-lt"/>
                <a:ea typeface="Verdana" pitchFamily="34" charset="0"/>
                <a:cs typeface="Verdana" pitchFamily="34" charset="0"/>
              </a:rPr>
              <a:t> P - Region looses holes and becomes negatively charged</a:t>
            </a:r>
          </a:p>
          <a:p>
            <a:pPr algn="just">
              <a:buFont typeface="Wingdings" pitchFamily="2" charset="2"/>
              <a:buChar char="q"/>
            </a:pPr>
            <a:r>
              <a:rPr lang="en-US" sz="2200" dirty="0" smtClean="0">
                <a:solidFill>
                  <a:schemeClr val="tx1"/>
                </a:solidFill>
                <a:latin typeface="+mj-lt"/>
                <a:ea typeface="Verdana" pitchFamily="34" charset="0"/>
                <a:cs typeface="Verdana" pitchFamily="34" charset="0"/>
              </a:rPr>
              <a:t>  At some point this migration stops (Concentration becomes      same)</a:t>
            </a:r>
          </a:p>
          <a:p>
            <a:pPr algn="just">
              <a:buFont typeface="Wingdings" pitchFamily="2" charset="2"/>
              <a:buChar char="q"/>
            </a:pPr>
            <a:r>
              <a:rPr lang="en-US" sz="2200" dirty="0" smtClean="0">
                <a:solidFill>
                  <a:schemeClr val="tx1"/>
                </a:solidFill>
                <a:latin typeface="+mj-lt"/>
                <a:ea typeface="Verdana" pitchFamily="34" charset="0"/>
                <a:cs typeface="Verdana" pitchFamily="34" charset="0"/>
              </a:rPr>
              <a:t> Any additional electrons from N side are repelled by the negative charge of    the P – Region</a:t>
            </a:r>
          </a:p>
          <a:p>
            <a:pPr algn="just">
              <a:buFont typeface="Wingdings" pitchFamily="2" charset="2"/>
              <a:buChar char="q"/>
            </a:pPr>
            <a:r>
              <a:rPr lang="en-US" sz="2200" dirty="0" smtClean="0">
                <a:solidFill>
                  <a:schemeClr val="tx1"/>
                </a:solidFill>
                <a:latin typeface="+mj-lt"/>
                <a:ea typeface="Verdana" pitchFamily="34" charset="0"/>
                <a:cs typeface="Verdana" pitchFamily="34" charset="0"/>
              </a:rPr>
              <a:t> Similarly, additional holes from the P side are repelled by the     positive charge of the N –Region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Depletion Layer Cont…</a:t>
            </a:r>
            <a:endParaRPr lang="en-US" dirty="0"/>
          </a:p>
        </p:txBody>
      </p:sp>
      <p:sp>
        <p:nvSpPr>
          <p:cNvPr id="4" name="Content Placeholder 3"/>
          <p:cNvSpPr>
            <a:spLocks noGrp="1"/>
          </p:cNvSpPr>
          <p:nvPr>
            <p:ph idx="10"/>
          </p:nvPr>
        </p:nvSpPr>
        <p:spPr>
          <a:xfrm>
            <a:off x="0" y="1752600"/>
            <a:ext cx="8839200" cy="3600400"/>
          </a:xfrm>
        </p:spPr>
        <p:txBody>
          <a:bodyPr/>
          <a:lstStyle/>
          <a:p>
            <a:pPr algn="just">
              <a:buFont typeface="Wingdings" pitchFamily="2" charset="2"/>
              <a:buChar char="q"/>
            </a:pPr>
            <a:r>
              <a:rPr lang="en-US" sz="2200" dirty="0" smtClean="0">
                <a:solidFill>
                  <a:schemeClr val="tx1"/>
                </a:solidFill>
                <a:ea typeface="Verdana" pitchFamily="34" charset="0"/>
                <a:cs typeface="Verdana" pitchFamily="34" charset="0"/>
              </a:rPr>
              <a:t> This results in a thin layer on both the sides at the junction     which contains only immobile charge carriers. This is known as  depletion layer. Range is in micrometers</a:t>
            </a:r>
          </a:p>
          <a:p>
            <a:pPr algn="just">
              <a:buFont typeface="Wingdings" pitchFamily="2" charset="2"/>
              <a:buChar char="q"/>
            </a:pPr>
            <a:r>
              <a:rPr lang="en-US" sz="2200" dirty="0" smtClean="0">
                <a:solidFill>
                  <a:schemeClr val="tx1"/>
                </a:solidFill>
                <a:ea typeface="Verdana" pitchFamily="34" charset="0"/>
                <a:cs typeface="Verdana" pitchFamily="34" charset="0"/>
              </a:rPr>
              <a:t> Width depends on doping</a:t>
            </a:r>
          </a:p>
          <a:p>
            <a:pPr algn="just">
              <a:buFont typeface="Wingdings" pitchFamily="2" charset="2"/>
              <a:buChar char="q"/>
            </a:pPr>
            <a:r>
              <a:rPr lang="en-US" sz="2200" dirty="0" smtClean="0">
                <a:solidFill>
                  <a:schemeClr val="tx1"/>
                </a:solidFill>
                <a:ea typeface="Verdana" pitchFamily="34" charset="0"/>
                <a:cs typeface="Verdana" pitchFamily="34" charset="0"/>
              </a:rPr>
              <a:t> Heavily doped – less width and vice-versa</a:t>
            </a:r>
          </a:p>
          <a:p>
            <a:pPr algn="just">
              <a:buFont typeface="Wingdings" pitchFamily="2" charset="2"/>
              <a:buChar char="q"/>
            </a:pPr>
            <a:r>
              <a:rPr lang="en-US" sz="2200" dirty="0" smtClean="0">
                <a:solidFill>
                  <a:schemeClr val="tx1"/>
                </a:solidFill>
                <a:ea typeface="Verdana" pitchFamily="34" charset="0"/>
                <a:cs typeface="Verdana" pitchFamily="34" charset="0"/>
              </a:rPr>
              <a:t> Electrons in the N region have to climb the potential hill in    order to reach the P – Region. This potential is known as          Potential Barrier.</a:t>
            </a:r>
          </a:p>
          <a:p>
            <a:pPr algn="just">
              <a:buFont typeface="Wingdings" pitchFamily="2" charset="2"/>
              <a:buChar char="q"/>
            </a:pPr>
            <a:r>
              <a:rPr lang="en-US" sz="2200" dirty="0" smtClean="0">
                <a:solidFill>
                  <a:schemeClr val="tx1"/>
                </a:solidFill>
                <a:ea typeface="Verdana" pitchFamily="34" charset="0"/>
                <a:cs typeface="Verdana" pitchFamily="34" charset="0"/>
              </a:rPr>
              <a:t> </a:t>
            </a:r>
            <a:r>
              <a:rPr lang="en-US" sz="2200" dirty="0" err="1" smtClean="0">
                <a:solidFill>
                  <a:schemeClr val="tx1"/>
                </a:solidFill>
                <a:ea typeface="Verdana" pitchFamily="34" charset="0"/>
                <a:cs typeface="Verdana" pitchFamily="34" charset="0"/>
              </a:rPr>
              <a:t>Ge</a:t>
            </a:r>
            <a:r>
              <a:rPr lang="en-US" sz="2200" dirty="0" smtClean="0">
                <a:solidFill>
                  <a:schemeClr val="tx1"/>
                </a:solidFill>
                <a:ea typeface="Verdana" pitchFamily="34" charset="0"/>
                <a:cs typeface="Verdana" pitchFamily="34" charset="0"/>
              </a:rPr>
              <a:t> – 0.3 volts, Silicon – 0.7 volts</a:t>
            </a:r>
          </a:p>
          <a:p>
            <a:endParaRPr lang="en-US" sz="22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Bias</a:t>
            </a:r>
            <a:endParaRPr lang="en-US" dirty="0"/>
          </a:p>
        </p:txBody>
      </p:sp>
      <p:sp>
        <p:nvSpPr>
          <p:cNvPr id="4" name="Content Placeholder 3"/>
          <p:cNvSpPr>
            <a:spLocks noGrp="1"/>
          </p:cNvSpPr>
          <p:nvPr>
            <p:ph idx="10"/>
          </p:nvPr>
        </p:nvSpPr>
        <p:spPr>
          <a:xfrm>
            <a:off x="152400" y="1657400"/>
            <a:ext cx="8763000" cy="3600400"/>
          </a:xfrm>
        </p:spPr>
        <p:txBody>
          <a:bodyPr/>
          <a:lstStyle/>
          <a:p>
            <a:pPr algn="just">
              <a:buFont typeface="Wingdings" pitchFamily="2" charset="2"/>
              <a:buChar char="q"/>
            </a:pPr>
            <a:r>
              <a:rPr lang="en-US" sz="1800" dirty="0" smtClean="0"/>
              <a:t>  Positive terminal of the battery is connected to p-region and negative       terminal is connected to n-region</a:t>
            </a:r>
          </a:p>
          <a:p>
            <a:pPr algn="just">
              <a:buFont typeface="Wingdings" pitchFamily="2" charset="2"/>
              <a:buChar char="q"/>
            </a:pPr>
            <a:r>
              <a:rPr lang="en-US" sz="1800" dirty="0" smtClean="0"/>
              <a:t> Width of depletion layer decreases</a:t>
            </a:r>
          </a:p>
          <a:p>
            <a:pPr algn="just">
              <a:buFont typeface="Wingdings" pitchFamily="2" charset="2"/>
              <a:buChar char="q"/>
            </a:pPr>
            <a:r>
              <a:rPr lang="en-US" sz="1800" dirty="0" smtClean="0"/>
              <a:t> Current flows in the forward direction and diode acts as a short circuit</a:t>
            </a:r>
          </a:p>
          <a:p>
            <a:pPr algn="just">
              <a:buFont typeface="Wingdings" pitchFamily="2" charset="2"/>
              <a:buChar char="q"/>
            </a:pPr>
            <a:endParaRPr lang="en-US" sz="1800" dirty="0"/>
          </a:p>
        </p:txBody>
      </p:sp>
      <p:pic>
        <p:nvPicPr>
          <p:cNvPr id="9219" name="Picture 3"/>
          <p:cNvPicPr>
            <a:picLocks noChangeAspect="1" noChangeArrowheads="1"/>
          </p:cNvPicPr>
          <p:nvPr/>
        </p:nvPicPr>
        <p:blipFill>
          <a:blip r:embed="rId2"/>
          <a:srcRect l="42387" t="36458" r="10176" b="20833"/>
          <a:stretch>
            <a:fillRect/>
          </a:stretch>
        </p:blipFill>
        <p:spPr bwMode="auto">
          <a:xfrm>
            <a:off x="1447800" y="3237089"/>
            <a:ext cx="6400800" cy="323991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Characteristics</a:t>
            </a:r>
            <a:endParaRPr lang="en-US" dirty="0"/>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0"/>
          </p:nvPr>
        </p:nvSpPr>
        <p:spPr/>
        <p:txBody>
          <a:bodyPr/>
          <a:lstStyle/>
          <a:p>
            <a:endParaRPr lang="en-US" dirty="0"/>
          </a:p>
        </p:txBody>
      </p:sp>
      <p:pic>
        <p:nvPicPr>
          <p:cNvPr id="12291" name="Picture 3"/>
          <p:cNvPicPr>
            <a:picLocks noChangeAspect="1" noChangeArrowheads="1"/>
          </p:cNvPicPr>
          <p:nvPr/>
        </p:nvPicPr>
        <p:blipFill>
          <a:blip r:embed="rId2"/>
          <a:srcRect l="36310" t="27083" r="15081" b="11458"/>
          <a:stretch>
            <a:fillRect/>
          </a:stretch>
        </p:blipFill>
        <p:spPr bwMode="auto">
          <a:xfrm>
            <a:off x="1066800" y="1295400"/>
            <a:ext cx="7010400" cy="49832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6AD35D754BDFA49BE31A4D50C903561" ma:contentTypeVersion="2" ma:contentTypeDescription="Create a new document." ma:contentTypeScope="" ma:versionID="ed4cd3dd1e63dedae7cb76701f9a87ad">
  <xsd:schema xmlns:xsd="http://www.w3.org/2001/XMLSchema" xmlns:xs="http://www.w3.org/2001/XMLSchema" xmlns:p="http://schemas.microsoft.com/office/2006/metadata/properties" xmlns:ns2="3525c074-e8db-4ee0-8493-e9d33a8a30aa" targetNamespace="http://schemas.microsoft.com/office/2006/metadata/properties" ma:root="true" ma:fieldsID="f74a7c8af09144aa5152f1d5292f6054" ns2:_="">
    <xsd:import namespace="3525c074-e8db-4ee0-8493-e9d33a8a30a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25c074-e8db-4ee0-8493-e9d33a8a30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DE6BD3-A556-499D-81EE-9D90406F5BA1}"/>
</file>

<file path=customXml/itemProps2.xml><?xml version="1.0" encoding="utf-8"?>
<ds:datastoreItem xmlns:ds="http://schemas.openxmlformats.org/officeDocument/2006/customXml" ds:itemID="{EE26DE76-3614-48E0-B71A-A4AFAFBC8B08}"/>
</file>

<file path=customXml/itemProps3.xml><?xml version="1.0" encoding="utf-8"?>
<ds:datastoreItem xmlns:ds="http://schemas.openxmlformats.org/officeDocument/2006/customXml" ds:itemID="{2086F4FE-EBC4-41E6-AA26-4B9485FA31F9}"/>
</file>

<file path=docProps/app.xml><?xml version="1.0" encoding="utf-8"?>
<Properties xmlns="http://schemas.openxmlformats.org/officeDocument/2006/extended-properties" xmlns:vt="http://schemas.openxmlformats.org/officeDocument/2006/docPropsVTypes">
  <TotalTime>1011</TotalTime>
  <Words>1335</Words>
  <Application>Microsoft Office PowerPoint</Application>
  <PresentationFormat>On-screen Show (4:3)</PresentationFormat>
  <Paragraphs>113</Paragraphs>
  <Slides>36</Slides>
  <Notes>0</Notes>
  <HiddenSlides>0</HiddenSlides>
  <MMClips>0</MMClips>
  <ScaleCrop>false</ScaleCrop>
  <HeadingPairs>
    <vt:vector size="4" baseType="variant">
      <vt:variant>
        <vt:lpstr>Theme</vt:lpstr>
      </vt:variant>
      <vt:variant>
        <vt:i4>2</vt:i4>
      </vt:variant>
      <vt:variant>
        <vt:lpstr>Slide Titles</vt:lpstr>
      </vt:variant>
      <vt:variant>
        <vt:i4>36</vt:i4>
      </vt:variant>
    </vt:vector>
  </HeadingPairs>
  <TitlesOfParts>
    <vt:vector size="38" baseType="lpstr">
      <vt:lpstr>Office Theme</vt:lpstr>
      <vt:lpstr>Custom Design</vt:lpstr>
      <vt:lpstr>Slide 1</vt:lpstr>
      <vt:lpstr>P – Type Semiconductor</vt:lpstr>
      <vt:lpstr>N – Type Semiconductor</vt:lpstr>
      <vt:lpstr>PN Junction</vt:lpstr>
      <vt:lpstr>Depletion Layer</vt:lpstr>
      <vt:lpstr>Depletion Layer</vt:lpstr>
      <vt:lpstr>Depletion Layer Cont…</vt:lpstr>
      <vt:lpstr>Forward Bias</vt:lpstr>
      <vt:lpstr>Forward Characteristics</vt:lpstr>
      <vt:lpstr>Diode Equation</vt:lpstr>
      <vt:lpstr>Reverse Bias</vt:lpstr>
      <vt:lpstr>Breakdown Voltage</vt:lpstr>
      <vt:lpstr>Diode Characteristics</vt:lpstr>
      <vt:lpstr>Equivalent Circuits</vt:lpstr>
      <vt:lpstr>Slide 15</vt:lpstr>
      <vt:lpstr>Practical Diode</vt:lpstr>
      <vt:lpstr>Ideal vs. Actual Characteristics</vt:lpstr>
      <vt:lpstr>Diode as a Rectifier</vt:lpstr>
      <vt:lpstr>Concept Check…</vt:lpstr>
      <vt:lpstr>Diode as a Clipper (Series)</vt:lpstr>
      <vt:lpstr>Diode as a Clipper (Parallel)</vt:lpstr>
      <vt:lpstr>Concept Check…</vt:lpstr>
      <vt:lpstr>Solution</vt:lpstr>
      <vt:lpstr>Zener Diode</vt:lpstr>
      <vt:lpstr>Zener Diode’s Equivalent Ckt</vt:lpstr>
      <vt:lpstr>Zener Diode’s Equivalent Ckt</vt:lpstr>
      <vt:lpstr>Zener Diode as a Regulator</vt:lpstr>
      <vt:lpstr>Zener Diode as a Regulator</vt:lpstr>
      <vt:lpstr>Concept Check</vt:lpstr>
      <vt:lpstr>LED (Light Emitting Diode)</vt:lpstr>
      <vt:lpstr>LEDs Cont…</vt:lpstr>
      <vt:lpstr>Multi-Color LEDs</vt:lpstr>
      <vt:lpstr>Seven Segment Display</vt:lpstr>
      <vt:lpstr>SSD Cont…</vt:lpstr>
      <vt:lpstr>Slide 35</vt:lpstr>
      <vt:lpstr>To Be Continued…</vt:lpstr>
    </vt:vector>
  </TitlesOfParts>
  <Company>Microsoft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MDC-1901</cp:lastModifiedBy>
  <cp:revision>136</cp:revision>
  <dcterms:created xsi:type="dcterms:W3CDTF">2014-04-01T16:35:38Z</dcterms:created>
  <dcterms:modified xsi:type="dcterms:W3CDTF">2020-08-19T19:11:55Z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0x01010096AD35D754BDFA49BE31A4D50C903561</vt:lpwstr>
  </property>
</Properties>
</file>